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72" r:id="rId2"/>
  </p:sldMasterIdLst>
  <p:notesMasterIdLst>
    <p:notesMasterId r:id="rId30"/>
  </p:notesMasterIdLst>
  <p:sldIdLst>
    <p:sldId id="266" r:id="rId3"/>
    <p:sldId id="271" r:id="rId4"/>
    <p:sldId id="297" r:id="rId5"/>
    <p:sldId id="276" r:id="rId6"/>
    <p:sldId id="278" r:id="rId7"/>
    <p:sldId id="277" r:id="rId8"/>
    <p:sldId id="279" r:id="rId9"/>
    <p:sldId id="280" r:id="rId10"/>
    <p:sldId id="281" r:id="rId11"/>
    <p:sldId id="282" r:id="rId12"/>
    <p:sldId id="283" r:id="rId13"/>
    <p:sldId id="289" r:id="rId14"/>
    <p:sldId id="284" r:id="rId15"/>
    <p:sldId id="285" r:id="rId16"/>
    <p:sldId id="286" r:id="rId17"/>
    <p:sldId id="287" r:id="rId18"/>
    <p:sldId id="288" r:id="rId19"/>
    <p:sldId id="270" r:id="rId20"/>
    <p:sldId id="290" r:id="rId21"/>
    <p:sldId id="292" r:id="rId22"/>
    <p:sldId id="291" r:id="rId23"/>
    <p:sldId id="293" r:id="rId24"/>
    <p:sldId id="294" r:id="rId25"/>
    <p:sldId id="295" r:id="rId26"/>
    <p:sldId id="296" r:id="rId27"/>
    <p:sldId id="298" r:id="rId28"/>
    <p:sldId id="26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77"/>
    <p:restoredTop sz="64026"/>
  </p:normalViewPr>
  <p:slideViewPr>
    <p:cSldViewPr snapToGrid="0" snapToObjects="1">
      <p:cViewPr varScale="1">
        <p:scale>
          <a:sx n="97" d="100"/>
          <a:sy n="97" d="100"/>
        </p:scale>
        <p:origin x="211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58E97A-0233-8049-B7EA-E7659460D769}" type="datetimeFigureOut">
              <a:rPr lang="en-US" smtClean="0"/>
              <a:t>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Click to edit Master text styles</a:t>
            </a:r>
          </a:p>
          <a:p>
            <a:pPr lvl="1"/>
            <a:r>
              <a:rPr lang="de-DE"/>
              <a:t>Second level</a:t>
            </a:r>
          </a:p>
          <a:p>
            <a:pPr lvl="2"/>
            <a:r>
              <a:rPr lang="de-DE"/>
              <a:t>Third level</a:t>
            </a:r>
          </a:p>
          <a:p>
            <a:pPr lvl="3"/>
            <a:r>
              <a:rPr lang="de-DE"/>
              <a:t>Fourth level</a:t>
            </a:r>
          </a:p>
          <a:p>
            <a:pPr lvl="4"/>
            <a:r>
              <a:rPr lang="de-DE"/>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B345D7-55AB-4B48-8AB2-8464011C9203}" type="slidenum">
              <a:rPr lang="en-US" smtClean="0"/>
              <a:t>‹#›</a:t>
            </a:fld>
            <a:endParaRPr lang="en-US"/>
          </a:p>
        </p:txBody>
      </p:sp>
    </p:spTree>
    <p:extLst>
      <p:ext uri="{BB962C8B-B14F-4D97-AF65-F5344CB8AC3E}">
        <p14:creationId xmlns:p14="http://schemas.microsoft.com/office/powerpoint/2010/main" val="120230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en-US" altLang="zh-Hans" dirty="0"/>
              <a:t>We</a:t>
            </a:r>
            <a:r>
              <a:rPr lang="zh-Hans" altLang="en-US" dirty="0"/>
              <a:t> </a:t>
            </a:r>
            <a:r>
              <a:rPr lang="en-US" altLang="zh-Hans" dirty="0"/>
              <a:t>are group 2. I am very glad to see you coming to our final presentation. I will first go through the outline of today‘s presentation. And after the presentation I am going to show you the application we developed through this semester.</a:t>
            </a:r>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a:t>
            </a:fld>
            <a:endParaRPr lang="en-GB"/>
          </a:p>
        </p:txBody>
      </p:sp>
    </p:spTree>
    <p:extLst>
      <p:ext uri="{BB962C8B-B14F-4D97-AF65-F5344CB8AC3E}">
        <p14:creationId xmlns:p14="http://schemas.microsoft.com/office/powerpoint/2010/main" val="1007378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de-DE" noProof="1"/>
              <a:t>Our Neural Network takes the extracted 17 feature values as input, so its input layer has 17 neurons. Its output layer consists of 4 neurons, which are responsible for outputting the prediction. Since we were planning to recognize 4 types of activities, the output layer has 4 neurons. If for example the first activity is recognized, the first neuron would put out a 1, while the rest of the neurons puts out zeros.</a:t>
            </a:r>
          </a:p>
          <a:p>
            <a:pPr marL="0" indent="0">
              <a:buFont typeface="Arial" panose="020B0604020202020204" pitchFamily="34" charset="0"/>
              <a:buNone/>
            </a:pPr>
            <a:endParaRPr lang="de-DE" noProof="1"/>
          </a:p>
          <a:p>
            <a:pPr marL="0" indent="0">
              <a:buFont typeface="Arial" panose="020B0604020202020204" pitchFamily="34" charset="0"/>
              <a:buNone/>
            </a:pPr>
            <a:r>
              <a:rPr lang="de-DE" noProof="1"/>
              <a:t>The center part of the Neural Network consists of 4 hidden layers with around 50 neurons in each layer. The reason for this setup is that the relation between the 17 features and the 4 activities is highly non-linear, so we have to compensate this non-linearity by training a complex Neural Network. </a:t>
            </a:r>
          </a:p>
          <a:p>
            <a:pPr marL="0" indent="0">
              <a:buFont typeface="Arial" panose="020B0604020202020204" pitchFamily="34" charset="0"/>
              <a:buNone/>
            </a:pPr>
            <a:endParaRPr lang="de-DE" noProof="1"/>
          </a:p>
          <a:p>
            <a:pPr marL="0" indent="0">
              <a:buFont typeface="Arial" panose="020B0604020202020204" pitchFamily="34" charset="0"/>
              <a:buNone/>
            </a:pPr>
            <a:r>
              <a:rPr lang="de-DE" noProof="1"/>
              <a:t>In the training phase, we use the collected data as input; we let the model predict the activity and tells it whether the prediction was correct or not. The neurons of the model will be trained using gradient descent, which is basically propagating the error backwards the Neural Network and change the weights and biases of them.</a:t>
            </a:r>
          </a:p>
        </p:txBody>
      </p:sp>
      <p:sp>
        <p:nvSpPr>
          <p:cNvPr id="4" name="Slide Number Placeholder 3"/>
          <p:cNvSpPr>
            <a:spLocks noGrp="1"/>
          </p:cNvSpPr>
          <p:nvPr>
            <p:ph type="sldNum" sz="quarter" idx="10"/>
          </p:nvPr>
        </p:nvSpPr>
        <p:spPr/>
        <p:txBody>
          <a:bodyPr/>
          <a:lstStyle/>
          <a:p>
            <a:fld id="{29B345D7-55AB-4B48-8AB2-8464011C9203}" type="slidenum">
              <a:rPr lang="en-US" smtClean="0"/>
              <a:t>10</a:t>
            </a:fld>
            <a:endParaRPr lang="en-US"/>
          </a:p>
        </p:txBody>
      </p:sp>
    </p:spTree>
    <p:extLst>
      <p:ext uri="{BB962C8B-B14F-4D97-AF65-F5344CB8AC3E}">
        <p14:creationId xmlns:p14="http://schemas.microsoft.com/office/powerpoint/2010/main" val="410409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de-DE" altLang="zh-TW" noProof="1"/>
              <a:t>So let us have a closer look on the model. We have 5 hidden layers, each of 40 neurons. To avoid overfitting problem, we cut off 25% of the connections between the first two hidden layers in each training iteration, which is  formally  called dropout. </a:t>
            </a:r>
          </a:p>
          <a:p>
            <a:endParaRPr kumimoji="1" lang="de-DE" altLang="zh-TW" noProof="1"/>
          </a:p>
          <a:p>
            <a:r>
              <a:rPr kumimoji="1" lang="de-DE" altLang="zh-TW" noProof="1"/>
              <a:t>We have 260 sets of training data in total, represented by the corresponding 17-dimensional feature vectors.</a:t>
            </a:r>
          </a:p>
          <a:p>
            <a:endParaRPr kumimoji="1" lang="de-DE" altLang="zh-TW" noProof="1"/>
          </a:p>
          <a:p>
            <a:r>
              <a:rPr kumimoji="1" lang="de-DE" altLang="zh-TW" noProof="1"/>
              <a:t>The training result was pretty good. Our neural network classifier reaches an accuracy of 99.6% on training data and around 80% on testing data. </a:t>
            </a:r>
          </a:p>
        </p:txBody>
      </p:sp>
      <p:sp>
        <p:nvSpPr>
          <p:cNvPr id="4" name="投影片編號版面配置區 3"/>
          <p:cNvSpPr>
            <a:spLocks noGrp="1"/>
          </p:cNvSpPr>
          <p:nvPr>
            <p:ph type="sldNum" sz="quarter" idx="10"/>
          </p:nvPr>
        </p:nvSpPr>
        <p:spPr/>
        <p:txBody>
          <a:bodyPr/>
          <a:lstStyle/>
          <a:p>
            <a:fld id="{29B345D7-55AB-4B48-8AB2-8464011C9203}" type="slidenum">
              <a:rPr lang="en-US" smtClean="0"/>
              <a:t>11</a:t>
            </a:fld>
            <a:endParaRPr lang="en-US"/>
          </a:p>
        </p:txBody>
      </p:sp>
    </p:spTree>
    <p:extLst>
      <p:ext uri="{BB962C8B-B14F-4D97-AF65-F5344CB8AC3E}">
        <p14:creationId xmlns:p14="http://schemas.microsoft.com/office/powerpoint/2010/main" val="804907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de-DE" altLang="zh-TW" noProof="1"/>
              <a:t>The 4 activities that can be rocognized by the model are walking, running jumping and idle, which is not moving. The model has a very good prediction accuracy overall, and it can count steps. By the way, the model rarely makes the mistake of misjudging running or jumping. The reason for this could be that we do not have enough training data for jumping and running. so it is very hard for our model to draw a clear border between jumping and running. But as I said, this happens very rarely.</a:t>
            </a:r>
          </a:p>
          <a:p>
            <a:endParaRPr kumimoji="1" lang="de-DE" altLang="zh-TW" noProof="1"/>
          </a:p>
          <a:p>
            <a:r>
              <a:rPr kumimoji="1" lang="de-DE" altLang="zh-TW" noProof="1"/>
              <a:t>One more thing I want to explain is that our model cannot distinguish sitting from standing. The reason for this is that we consider the wearing posing of the sensor to be in front of the chest, and in this position, no difference in acceleration data can be found between sitting and standing. We did try out other wearing positions, like f.e. in the pocket. The model then became capable of detecting standing and sitting, very stabily, however, at the cost of prediction accuracy of other activities.</a:t>
            </a:r>
          </a:p>
        </p:txBody>
      </p:sp>
      <p:sp>
        <p:nvSpPr>
          <p:cNvPr id="4" name="投影片編號版面配置區 3"/>
          <p:cNvSpPr>
            <a:spLocks noGrp="1"/>
          </p:cNvSpPr>
          <p:nvPr>
            <p:ph type="sldNum" sz="quarter" idx="10"/>
          </p:nvPr>
        </p:nvSpPr>
        <p:spPr/>
        <p:txBody>
          <a:bodyPr/>
          <a:lstStyle/>
          <a:p>
            <a:fld id="{29B345D7-55AB-4B48-8AB2-8464011C9203}" type="slidenum">
              <a:rPr lang="en-US" smtClean="0"/>
              <a:t>12</a:t>
            </a:fld>
            <a:endParaRPr lang="en-US"/>
          </a:p>
        </p:txBody>
      </p:sp>
    </p:spTree>
    <p:extLst>
      <p:ext uri="{BB962C8B-B14F-4D97-AF65-F5344CB8AC3E}">
        <p14:creationId xmlns:p14="http://schemas.microsoft.com/office/powerpoint/2010/main" val="673687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de-DE" altLang="zh-TW" dirty="0"/>
              <a:t>- </a:t>
            </a:r>
            <a:endParaRPr kumimoji="1" lang="zh-TW" altLang="en-US" dirty="0"/>
          </a:p>
        </p:txBody>
      </p:sp>
      <p:sp>
        <p:nvSpPr>
          <p:cNvPr id="4" name="投影片編號版面配置區 3"/>
          <p:cNvSpPr>
            <a:spLocks noGrp="1"/>
          </p:cNvSpPr>
          <p:nvPr>
            <p:ph type="sldNum" sz="quarter" idx="10"/>
          </p:nvPr>
        </p:nvSpPr>
        <p:spPr/>
        <p:txBody>
          <a:bodyPr/>
          <a:lstStyle/>
          <a:p>
            <a:fld id="{29B345D7-55AB-4B48-8AB2-8464011C9203}" type="slidenum">
              <a:rPr lang="en-US" smtClean="0"/>
              <a:t>16</a:t>
            </a:fld>
            <a:endParaRPr lang="en-US"/>
          </a:p>
        </p:txBody>
      </p:sp>
    </p:spTree>
    <p:extLst>
      <p:ext uri="{BB962C8B-B14F-4D97-AF65-F5344CB8AC3E}">
        <p14:creationId xmlns:p14="http://schemas.microsoft.com/office/powerpoint/2010/main" val="1657671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9B345D7-55AB-4B48-8AB2-8464011C9203}" type="slidenum">
              <a:rPr lang="en-US" smtClean="0"/>
              <a:t>17</a:t>
            </a:fld>
            <a:endParaRPr lang="en-US"/>
          </a:p>
        </p:txBody>
      </p:sp>
    </p:spTree>
    <p:extLst>
      <p:ext uri="{BB962C8B-B14F-4D97-AF65-F5344CB8AC3E}">
        <p14:creationId xmlns:p14="http://schemas.microsoft.com/office/powerpoint/2010/main" val="1032438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Single vector </a:t>
            </a:r>
            <a:r>
              <a:rPr lang="en-US" dirty="0" err="1"/>
              <a:t>magnitute</a:t>
            </a:r>
            <a:r>
              <a:rPr lang="en-US" baseline="0" dirty="0"/>
              <a:t> </a:t>
            </a:r>
          </a:p>
          <a:p>
            <a:pPr marL="171450" indent="-171450">
              <a:buFontTx/>
              <a:buChar char="-"/>
            </a:pPr>
            <a:r>
              <a:rPr lang="de-DE" baseline="0" dirty="0"/>
              <a:t>So </a:t>
            </a:r>
            <a:r>
              <a:rPr lang="de-DE" baseline="0" dirty="0" err="1"/>
              <a:t>we</a:t>
            </a:r>
            <a:r>
              <a:rPr lang="de-DE" baseline="0" dirty="0"/>
              <a:t> also </a:t>
            </a:r>
            <a:r>
              <a:rPr lang="de-DE" baseline="0" dirty="0" err="1"/>
              <a:t>implemented</a:t>
            </a:r>
            <a:r>
              <a:rPr lang="de-DE" baseline="0" dirty="0"/>
              <a:t> </a:t>
            </a:r>
            <a:r>
              <a:rPr lang="de-DE" baseline="0" dirty="0" err="1"/>
              <a:t>the</a:t>
            </a:r>
            <a:r>
              <a:rPr lang="de-DE" baseline="0" dirty="0"/>
              <a:t> </a:t>
            </a:r>
            <a:r>
              <a:rPr lang="de-DE" baseline="0" dirty="0" err="1"/>
              <a:t>step</a:t>
            </a:r>
            <a:r>
              <a:rPr lang="de-DE" baseline="0" dirty="0"/>
              <a:t> </a:t>
            </a:r>
            <a:r>
              <a:rPr lang="de-DE" baseline="0" dirty="0" err="1"/>
              <a:t>conting</a:t>
            </a:r>
            <a:r>
              <a:rPr lang="de-DE" baseline="0" dirty="0"/>
              <a:t> </a:t>
            </a:r>
          </a:p>
          <a:p>
            <a:pPr marL="171450" indent="-171450">
              <a:buFontTx/>
              <a:buChar char="-"/>
            </a:pPr>
            <a:r>
              <a:rPr lang="de-DE" baseline="0" dirty="0"/>
              <a:t>The </a:t>
            </a:r>
            <a:r>
              <a:rPr lang="de-DE" baseline="0" dirty="0" err="1"/>
              <a:t>main</a:t>
            </a:r>
            <a:r>
              <a:rPr lang="de-DE" baseline="0" dirty="0"/>
              <a:t> </a:t>
            </a:r>
            <a:r>
              <a:rPr lang="de-DE" baseline="0" dirty="0" err="1"/>
              <a:t>idea</a:t>
            </a:r>
            <a:r>
              <a:rPr lang="de-DE" baseline="0" dirty="0"/>
              <a:t> </a:t>
            </a:r>
            <a:r>
              <a:rPr lang="de-DE" baseline="0" dirty="0" err="1"/>
              <a:t>of</a:t>
            </a:r>
            <a:r>
              <a:rPr lang="de-DE" baseline="0" dirty="0"/>
              <a:t> </a:t>
            </a:r>
            <a:r>
              <a:rPr lang="de-DE" baseline="0" dirty="0" err="1"/>
              <a:t>step</a:t>
            </a:r>
            <a:r>
              <a:rPr lang="de-DE" baseline="0" dirty="0"/>
              <a:t> </a:t>
            </a:r>
            <a:r>
              <a:rPr lang="de-DE" baseline="0" dirty="0" err="1"/>
              <a:t>counting</a:t>
            </a:r>
            <a:r>
              <a:rPr lang="de-DE" baseline="0" dirty="0"/>
              <a:t> </a:t>
            </a:r>
            <a:r>
              <a:rPr lang="de-DE" baseline="0" dirty="0" err="1"/>
              <a:t>is</a:t>
            </a:r>
            <a:r>
              <a:rPr lang="de-DE" baseline="0" dirty="0"/>
              <a:t> fing </a:t>
            </a:r>
            <a:r>
              <a:rPr lang="de-DE" baseline="0" dirty="0" err="1"/>
              <a:t>the</a:t>
            </a:r>
            <a:r>
              <a:rPr lang="de-DE" baseline="0" dirty="0"/>
              <a:t> </a:t>
            </a:r>
            <a:r>
              <a:rPr lang="de-DE" baseline="0" dirty="0" err="1"/>
              <a:t>local</a:t>
            </a:r>
            <a:r>
              <a:rPr lang="de-DE" baseline="0" dirty="0"/>
              <a:t> </a:t>
            </a:r>
            <a:r>
              <a:rPr lang="de-DE" baseline="0" dirty="0" err="1"/>
              <a:t>maxima</a:t>
            </a:r>
            <a:r>
              <a:rPr lang="de-DE" baseline="0" dirty="0"/>
              <a:t>, </a:t>
            </a:r>
            <a:r>
              <a:rPr lang="de-DE" baseline="0" dirty="0" err="1"/>
              <a:t>as</a:t>
            </a:r>
            <a:r>
              <a:rPr lang="de-DE" baseline="0" dirty="0"/>
              <a:t> </a:t>
            </a:r>
            <a:r>
              <a:rPr lang="de-DE" baseline="0" dirty="0" err="1"/>
              <a:t>you</a:t>
            </a:r>
            <a:r>
              <a:rPr lang="de-DE" baseline="0" dirty="0"/>
              <a:t> </a:t>
            </a:r>
            <a:r>
              <a:rPr lang="de-DE" baseline="0" dirty="0" err="1"/>
              <a:t>can</a:t>
            </a:r>
            <a:r>
              <a:rPr lang="de-DE" baseline="0" dirty="0"/>
              <a:t> </a:t>
            </a:r>
            <a:r>
              <a:rPr lang="de-DE" baseline="0" dirty="0" err="1"/>
              <a:t>see</a:t>
            </a:r>
            <a:r>
              <a:rPr lang="de-DE" baseline="0" dirty="0"/>
              <a:t> </a:t>
            </a:r>
            <a:r>
              <a:rPr lang="de-DE" baseline="0" dirty="0" err="1"/>
              <a:t>here</a:t>
            </a:r>
            <a:r>
              <a:rPr lang="de-DE" baseline="0" dirty="0"/>
              <a:t>, </a:t>
            </a:r>
            <a:r>
              <a:rPr lang="de-DE" baseline="0" dirty="0" err="1"/>
              <a:t>the</a:t>
            </a:r>
            <a:r>
              <a:rPr lang="de-DE" baseline="0" dirty="0"/>
              <a:t> </a:t>
            </a:r>
            <a:r>
              <a:rPr lang="de-DE" baseline="0" dirty="0" err="1"/>
              <a:t>peaks</a:t>
            </a:r>
            <a:r>
              <a:rPr lang="de-DE" baseline="0" dirty="0"/>
              <a:t> </a:t>
            </a:r>
            <a:r>
              <a:rPr lang="de-DE" baseline="0" dirty="0" err="1"/>
              <a:t>for</a:t>
            </a:r>
            <a:r>
              <a:rPr lang="de-DE" baseline="0" dirty="0"/>
              <a:t> </a:t>
            </a:r>
            <a:r>
              <a:rPr lang="de-DE" baseline="0" dirty="0" err="1"/>
              <a:t>each</a:t>
            </a:r>
            <a:r>
              <a:rPr lang="de-DE" baseline="0" dirty="0"/>
              <a:t> </a:t>
            </a:r>
            <a:r>
              <a:rPr lang="de-DE" baseline="0" dirty="0" err="1"/>
              <a:t>data</a:t>
            </a:r>
            <a:r>
              <a:rPr lang="de-DE" baseline="0" dirty="0"/>
              <a:t> </a:t>
            </a:r>
            <a:r>
              <a:rPr lang="de-DE" baseline="0" dirty="0" err="1"/>
              <a:t>sequence</a:t>
            </a:r>
            <a:r>
              <a:rPr lang="de-DE" baseline="0" dirty="0"/>
              <a:t>,</a:t>
            </a:r>
          </a:p>
          <a:p>
            <a:pPr marL="171450" indent="-171450">
              <a:buFontTx/>
              <a:buChar char="-"/>
            </a:pPr>
            <a:r>
              <a:rPr lang="de-DE" baseline="0" dirty="0" err="1"/>
              <a:t>We</a:t>
            </a:r>
            <a:r>
              <a:rPr lang="de-DE" baseline="0" dirty="0"/>
              <a:t> </a:t>
            </a:r>
            <a:r>
              <a:rPr lang="de-DE" baseline="0" dirty="0" err="1"/>
              <a:t>count</a:t>
            </a:r>
            <a:r>
              <a:rPr lang="de-DE" baseline="0" dirty="0"/>
              <a:t> </a:t>
            </a:r>
            <a:r>
              <a:rPr lang="de-DE" baseline="0" dirty="0" err="1"/>
              <a:t>the</a:t>
            </a:r>
            <a:r>
              <a:rPr lang="de-DE" baseline="0" dirty="0"/>
              <a:t> </a:t>
            </a:r>
            <a:r>
              <a:rPr lang="de-DE" baseline="0" dirty="0" err="1"/>
              <a:t>peak</a:t>
            </a:r>
            <a:r>
              <a:rPr lang="de-DE" baseline="0" dirty="0"/>
              <a:t> </a:t>
            </a:r>
            <a:r>
              <a:rPr lang="de-DE" baseline="0" dirty="0" err="1"/>
              <a:t>and</a:t>
            </a:r>
            <a:r>
              <a:rPr lang="de-DE" baseline="0" dirty="0"/>
              <a:t> a </a:t>
            </a:r>
            <a:r>
              <a:rPr lang="de-DE" baseline="0" dirty="0" err="1"/>
              <a:t>peak</a:t>
            </a:r>
            <a:r>
              <a:rPr lang="de-DE" baseline="0" dirty="0"/>
              <a:t> </a:t>
            </a:r>
            <a:r>
              <a:rPr lang="de-DE" baseline="0" dirty="0" err="1"/>
              <a:t>as</a:t>
            </a:r>
            <a:r>
              <a:rPr lang="de-DE" baseline="0" dirty="0"/>
              <a:t> </a:t>
            </a:r>
            <a:r>
              <a:rPr lang="de-DE" baseline="0" dirty="0" err="1"/>
              <a:t>considered</a:t>
            </a:r>
            <a:r>
              <a:rPr lang="de-DE" baseline="0" dirty="0"/>
              <a:t> </a:t>
            </a:r>
            <a:r>
              <a:rPr lang="de-DE" baseline="0" dirty="0" err="1"/>
              <a:t>as</a:t>
            </a:r>
            <a:r>
              <a:rPr lang="de-DE" baseline="0" dirty="0"/>
              <a:t> </a:t>
            </a:r>
            <a:r>
              <a:rPr lang="de-DE" baseline="0" dirty="0" err="1"/>
              <a:t>count</a:t>
            </a:r>
            <a:r>
              <a:rPr lang="de-DE" baseline="0" dirty="0"/>
              <a:t> </a:t>
            </a:r>
            <a:r>
              <a:rPr lang="de-DE" baseline="0" dirty="0" err="1"/>
              <a:t>of</a:t>
            </a:r>
            <a:r>
              <a:rPr lang="de-DE" baseline="0" dirty="0"/>
              <a:t> a </a:t>
            </a:r>
            <a:r>
              <a:rPr lang="de-DE" baseline="0" dirty="0" err="1"/>
              <a:t>step</a:t>
            </a:r>
            <a:r>
              <a:rPr lang="de-DE" baseline="0" dirty="0"/>
              <a:t> </a:t>
            </a:r>
          </a:p>
          <a:p>
            <a:pPr marL="171450" indent="-171450">
              <a:buFontTx/>
              <a:buChar char="-"/>
            </a:pPr>
            <a:r>
              <a:rPr lang="de-DE" baseline="0" dirty="0"/>
              <a:t>So </a:t>
            </a:r>
            <a:r>
              <a:rPr lang="de-DE" baseline="0" dirty="0" err="1"/>
              <a:t>we</a:t>
            </a:r>
            <a:r>
              <a:rPr lang="de-DE" baseline="0" dirty="0"/>
              <a:t> </a:t>
            </a:r>
            <a:r>
              <a:rPr lang="de-DE" baseline="0" dirty="0" err="1"/>
              <a:t>use</a:t>
            </a:r>
            <a:r>
              <a:rPr lang="de-DE" baseline="0" dirty="0"/>
              <a:t> </a:t>
            </a:r>
            <a:r>
              <a:rPr lang="de-DE" baseline="0" dirty="0" err="1"/>
              <a:t>the</a:t>
            </a:r>
            <a:r>
              <a:rPr lang="de-DE" baseline="0" dirty="0"/>
              <a:t> SVM </a:t>
            </a:r>
            <a:r>
              <a:rPr lang="de-DE" baseline="0" dirty="0" err="1"/>
              <a:t>which</a:t>
            </a:r>
            <a:r>
              <a:rPr lang="de-DE" baseline="0" dirty="0"/>
              <a:t> </a:t>
            </a:r>
            <a:r>
              <a:rPr lang="de-DE" baseline="0" dirty="0" err="1"/>
              <a:t>is</a:t>
            </a:r>
            <a:r>
              <a:rPr lang="de-DE" baseline="0" dirty="0"/>
              <a:t> </a:t>
            </a:r>
            <a:r>
              <a:rPr lang="de-DE" baseline="0" dirty="0" err="1"/>
              <a:t>the</a:t>
            </a:r>
            <a:r>
              <a:rPr lang="de-DE" baseline="0" dirty="0"/>
              <a:t> Single </a:t>
            </a:r>
            <a:r>
              <a:rPr lang="de-DE" baseline="0" dirty="0" err="1"/>
              <a:t>vector</a:t>
            </a:r>
            <a:r>
              <a:rPr lang="de-DE" baseline="0" dirty="0"/>
              <a:t> </a:t>
            </a:r>
            <a:r>
              <a:rPr lang="de-DE" baseline="0" dirty="0" err="1"/>
              <a:t>magnitude</a:t>
            </a:r>
            <a:endParaRPr lang="de-DE" baseline="0" dirty="0"/>
          </a:p>
          <a:p>
            <a:pPr marL="171450" indent="-171450">
              <a:buFontTx/>
              <a:buChar char="-"/>
            </a:pPr>
            <a:r>
              <a:rPr lang="de-DE" baseline="0" dirty="0"/>
              <a:t>So </a:t>
            </a:r>
            <a:r>
              <a:rPr lang="de-DE" baseline="0" dirty="0" err="1"/>
              <a:t>the</a:t>
            </a:r>
            <a:r>
              <a:rPr lang="de-DE" baseline="0" dirty="0"/>
              <a:t> </a:t>
            </a:r>
            <a:r>
              <a:rPr lang="de-DE" baseline="0" dirty="0" err="1"/>
              <a:t>main</a:t>
            </a:r>
            <a:r>
              <a:rPr lang="de-DE" baseline="0" dirty="0"/>
              <a:t> </a:t>
            </a:r>
            <a:r>
              <a:rPr lang="de-DE" baseline="0" dirty="0" err="1"/>
              <a:t>parameter</a:t>
            </a:r>
            <a:r>
              <a:rPr lang="de-DE" baseline="0" dirty="0"/>
              <a:t> </a:t>
            </a:r>
            <a:r>
              <a:rPr lang="de-DE" baseline="0" dirty="0" err="1"/>
              <a:t>that</a:t>
            </a:r>
            <a:r>
              <a:rPr lang="de-DE" baseline="0" dirty="0"/>
              <a:t> </a:t>
            </a:r>
            <a:r>
              <a:rPr lang="de-DE" baseline="0" dirty="0" err="1"/>
              <a:t>is</a:t>
            </a:r>
            <a:r>
              <a:rPr lang="de-DE" baseline="0" dirty="0"/>
              <a:t> </a:t>
            </a:r>
            <a:r>
              <a:rPr lang="de-DE" baseline="0" dirty="0" err="1"/>
              <a:t>important</a:t>
            </a:r>
            <a:r>
              <a:rPr lang="de-DE" baseline="0" dirty="0"/>
              <a:t> </a:t>
            </a:r>
            <a:r>
              <a:rPr lang="de-DE" baseline="0" dirty="0" err="1"/>
              <a:t>for</a:t>
            </a:r>
            <a:r>
              <a:rPr lang="de-DE" baseline="0" dirty="0"/>
              <a:t> </a:t>
            </a:r>
            <a:r>
              <a:rPr lang="de-DE" baseline="0" dirty="0" err="1"/>
              <a:t>the</a:t>
            </a:r>
            <a:r>
              <a:rPr lang="de-DE" baseline="0" dirty="0"/>
              <a:t> </a:t>
            </a:r>
            <a:r>
              <a:rPr lang="de-DE" baseline="0" dirty="0" err="1"/>
              <a:t>step</a:t>
            </a:r>
            <a:r>
              <a:rPr lang="de-DE" baseline="0" dirty="0"/>
              <a:t> </a:t>
            </a:r>
            <a:r>
              <a:rPr lang="de-DE" baseline="0" dirty="0" err="1"/>
              <a:t>conting</a:t>
            </a:r>
            <a:r>
              <a:rPr lang="de-DE" baseline="0" dirty="0"/>
              <a:t> </a:t>
            </a:r>
            <a:r>
              <a:rPr lang="de-DE" baseline="0" dirty="0" err="1"/>
              <a:t>is</a:t>
            </a:r>
            <a:r>
              <a:rPr lang="de-DE" baseline="0" dirty="0"/>
              <a:t> </a:t>
            </a:r>
            <a:r>
              <a:rPr lang="de-DE" baseline="0" dirty="0" err="1"/>
              <a:t>are</a:t>
            </a:r>
            <a:r>
              <a:rPr lang="de-DE" baseline="0" dirty="0"/>
              <a:t>….</a:t>
            </a:r>
          </a:p>
          <a:p>
            <a:pPr marL="171450" indent="-171450">
              <a:buFontTx/>
              <a:buChar char="-"/>
            </a:pPr>
            <a:r>
              <a:rPr lang="de-DE" baseline="0" dirty="0"/>
              <a:t>The </a:t>
            </a:r>
            <a:r>
              <a:rPr lang="de-DE" baseline="0" dirty="0" err="1"/>
              <a:t>most</a:t>
            </a:r>
            <a:r>
              <a:rPr lang="de-DE" baseline="0" dirty="0"/>
              <a:t> </a:t>
            </a:r>
            <a:r>
              <a:rPr lang="de-DE" baseline="0" dirty="0" err="1"/>
              <a:t>important</a:t>
            </a:r>
            <a:r>
              <a:rPr lang="de-DE" baseline="0" dirty="0"/>
              <a:t> </a:t>
            </a:r>
            <a:r>
              <a:rPr lang="de-DE" baseline="0" dirty="0" err="1"/>
              <a:t>that</a:t>
            </a:r>
            <a:r>
              <a:rPr lang="de-DE" baseline="0" dirty="0"/>
              <a:t> </a:t>
            </a:r>
            <a:r>
              <a:rPr lang="de-DE" baseline="0" dirty="0" err="1"/>
              <a:t>we</a:t>
            </a:r>
            <a:r>
              <a:rPr lang="de-DE" baseline="0" dirty="0"/>
              <a:t> </a:t>
            </a:r>
            <a:r>
              <a:rPr lang="de-DE" baseline="0" dirty="0" err="1"/>
              <a:t>should</a:t>
            </a:r>
            <a:r>
              <a:rPr lang="de-DE" baseline="0" dirty="0"/>
              <a:t> </a:t>
            </a:r>
            <a:r>
              <a:rPr lang="de-DE" baseline="0" dirty="0" err="1"/>
              <a:t>cinsider</a:t>
            </a:r>
            <a:r>
              <a:rPr lang="de-DE" baseline="0" dirty="0"/>
              <a:t> </a:t>
            </a:r>
            <a:r>
              <a:rPr lang="de-DE" baseline="0" dirty="0" err="1"/>
              <a:t>is</a:t>
            </a:r>
            <a:r>
              <a:rPr lang="de-DE" baseline="0" dirty="0"/>
              <a:t> </a:t>
            </a:r>
            <a:r>
              <a:rPr lang="de-DE" baseline="0" dirty="0" err="1"/>
              <a:t>the</a:t>
            </a:r>
            <a:r>
              <a:rPr lang="de-DE" baseline="0" dirty="0"/>
              <a:t> </a:t>
            </a:r>
            <a:r>
              <a:rPr lang="de-DE" baseline="0" dirty="0" err="1"/>
              <a:t>lenght</a:t>
            </a:r>
            <a:r>
              <a:rPr lang="de-DE" baseline="0" dirty="0"/>
              <a:t> </a:t>
            </a:r>
            <a:r>
              <a:rPr lang="de-DE" baseline="0" dirty="0" err="1"/>
              <a:t>of</a:t>
            </a:r>
            <a:r>
              <a:rPr lang="de-DE" baseline="0" dirty="0"/>
              <a:t> </a:t>
            </a:r>
            <a:r>
              <a:rPr lang="de-DE" baseline="0" dirty="0" err="1"/>
              <a:t>the</a:t>
            </a:r>
            <a:r>
              <a:rPr lang="de-DE" baseline="0" dirty="0"/>
              <a:t> </a:t>
            </a:r>
            <a:r>
              <a:rPr lang="de-DE" baseline="0" dirty="0" err="1"/>
              <a:t>data</a:t>
            </a:r>
            <a:r>
              <a:rPr lang="de-DE" baseline="0" dirty="0"/>
              <a:t> </a:t>
            </a:r>
            <a:r>
              <a:rPr lang="de-DE" baseline="0" dirty="0" err="1"/>
              <a:t>sequence</a:t>
            </a:r>
            <a:endParaRPr lang="de-DE" baseline="0" dirty="0"/>
          </a:p>
        </p:txBody>
      </p:sp>
      <p:sp>
        <p:nvSpPr>
          <p:cNvPr id="4" name="Slide Number Placeholder 3"/>
          <p:cNvSpPr>
            <a:spLocks noGrp="1"/>
          </p:cNvSpPr>
          <p:nvPr>
            <p:ph type="sldNum" sz="quarter" idx="10"/>
          </p:nvPr>
        </p:nvSpPr>
        <p:spPr/>
        <p:txBody>
          <a:bodyPr/>
          <a:lstStyle/>
          <a:p>
            <a:fld id="{29B345D7-55AB-4B48-8AB2-8464011C9203}" type="slidenum">
              <a:rPr lang="en-US" smtClean="0"/>
              <a:t>18</a:t>
            </a:fld>
            <a:endParaRPr lang="en-US"/>
          </a:p>
        </p:txBody>
      </p:sp>
    </p:spTree>
    <p:extLst>
      <p:ext uri="{BB962C8B-B14F-4D97-AF65-F5344CB8AC3E}">
        <p14:creationId xmlns:p14="http://schemas.microsoft.com/office/powerpoint/2010/main" val="1473144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Tx/>
              <a:buChar char="-"/>
            </a:pPr>
            <a:r>
              <a:rPr kumimoji="1" lang="de-DE" altLang="zh-TW" dirty="0"/>
              <a:t>So </a:t>
            </a:r>
            <a:r>
              <a:rPr kumimoji="1" lang="de-DE" altLang="zh-TW" dirty="0" err="1"/>
              <a:t>here</a:t>
            </a:r>
            <a:r>
              <a:rPr kumimoji="1" lang="de-DE" altLang="zh-TW" dirty="0"/>
              <a:t> </a:t>
            </a:r>
            <a:r>
              <a:rPr kumimoji="1" lang="de-DE" altLang="zh-TW" dirty="0" err="1"/>
              <a:t>is</a:t>
            </a:r>
            <a:r>
              <a:rPr kumimoji="1" lang="de-DE" altLang="zh-TW" dirty="0"/>
              <a:t> a </a:t>
            </a:r>
            <a:r>
              <a:rPr kumimoji="1" lang="de-DE" altLang="zh-TW" dirty="0" err="1"/>
              <a:t>example</a:t>
            </a:r>
            <a:r>
              <a:rPr kumimoji="1" lang="de-DE" altLang="zh-TW" dirty="0"/>
              <a:t> </a:t>
            </a:r>
            <a:r>
              <a:rPr kumimoji="1" lang="de-DE" altLang="zh-TW" dirty="0" err="1"/>
              <a:t>of</a:t>
            </a:r>
            <a:r>
              <a:rPr kumimoji="1" lang="de-DE" altLang="zh-TW" dirty="0"/>
              <a:t> different </a:t>
            </a:r>
            <a:r>
              <a:rPr kumimoji="1" lang="de-DE" altLang="zh-TW" dirty="0" err="1"/>
              <a:t>step</a:t>
            </a:r>
            <a:r>
              <a:rPr kumimoji="1" lang="de-DE" altLang="zh-TW" dirty="0"/>
              <a:t> </a:t>
            </a:r>
            <a:r>
              <a:rPr kumimoji="1" lang="de-DE" altLang="zh-TW" dirty="0" err="1"/>
              <a:t>conting</a:t>
            </a:r>
            <a:endParaRPr kumimoji="1" lang="de-DE" altLang="zh-TW" dirty="0"/>
          </a:p>
          <a:p>
            <a:pPr marL="171450" indent="-171450">
              <a:buFontTx/>
              <a:buChar char="-"/>
            </a:pPr>
            <a:r>
              <a:rPr kumimoji="1" lang="de-DE" altLang="zh-TW" dirty="0" err="1"/>
              <a:t>Left</a:t>
            </a:r>
            <a:r>
              <a:rPr kumimoji="1" lang="de-DE" altLang="zh-TW" dirty="0"/>
              <a:t> </a:t>
            </a:r>
            <a:r>
              <a:rPr kumimoji="1" lang="de-DE" altLang="zh-TW" dirty="0" err="1"/>
              <a:t>side</a:t>
            </a:r>
            <a:r>
              <a:rPr kumimoji="1" lang="de-DE" altLang="zh-TW" dirty="0"/>
              <a:t> </a:t>
            </a:r>
            <a:r>
              <a:rPr kumimoji="1" lang="de-DE" altLang="zh-TW" dirty="0" err="1"/>
              <a:t>is</a:t>
            </a:r>
            <a:r>
              <a:rPr kumimoji="1" lang="de-DE" altLang="zh-TW" dirty="0"/>
              <a:t> a </a:t>
            </a:r>
            <a:r>
              <a:rPr kumimoji="1" lang="de-DE" altLang="zh-TW" dirty="0" err="1"/>
              <a:t>data</a:t>
            </a:r>
            <a:r>
              <a:rPr kumimoji="1" lang="de-DE" altLang="zh-TW" dirty="0"/>
              <a:t> </a:t>
            </a:r>
            <a:r>
              <a:rPr kumimoji="1" lang="de-DE" altLang="zh-TW" dirty="0" err="1"/>
              <a:t>sequency</a:t>
            </a:r>
            <a:r>
              <a:rPr kumimoji="1" lang="de-DE" altLang="zh-TW" dirty="0"/>
              <a:t> </a:t>
            </a:r>
            <a:r>
              <a:rPr kumimoji="1" lang="de-DE" altLang="zh-TW" dirty="0" err="1"/>
              <a:t>of</a:t>
            </a:r>
            <a:r>
              <a:rPr kumimoji="1" lang="de-DE" altLang="zh-TW" dirty="0"/>
              <a:t> </a:t>
            </a:r>
            <a:r>
              <a:rPr kumimoji="1" lang="de-DE" altLang="zh-TW" dirty="0" err="1"/>
              <a:t>for</a:t>
            </a:r>
            <a:r>
              <a:rPr kumimoji="1" lang="de-DE" altLang="zh-TW" dirty="0"/>
              <a:t> </a:t>
            </a:r>
            <a:r>
              <a:rPr kumimoji="1" lang="de-DE" altLang="zh-TW" dirty="0" err="1"/>
              <a:t>exmpla</a:t>
            </a:r>
            <a:r>
              <a:rPr kumimoji="1" lang="de-DE" altLang="zh-TW" dirty="0"/>
              <a:t> 0.8s., </a:t>
            </a:r>
            <a:r>
              <a:rPr kumimoji="1" lang="de-DE" altLang="zh-TW" dirty="0" err="1"/>
              <a:t>which</a:t>
            </a:r>
            <a:r>
              <a:rPr kumimoji="1" lang="de-DE" altLang="zh-TW" dirty="0"/>
              <a:t> </a:t>
            </a:r>
            <a:r>
              <a:rPr kumimoji="1" lang="de-DE" altLang="zh-TW" dirty="0" err="1"/>
              <a:t>has</a:t>
            </a:r>
            <a:r>
              <a:rPr kumimoji="1" lang="de-DE" altLang="zh-TW" dirty="0"/>
              <a:t> 128 </a:t>
            </a:r>
            <a:r>
              <a:rPr kumimoji="1" lang="de-DE" altLang="zh-TW" dirty="0" err="1"/>
              <a:t>data</a:t>
            </a:r>
            <a:r>
              <a:rPr kumimoji="1" lang="de-DE" altLang="zh-TW" dirty="0"/>
              <a:t> </a:t>
            </a:r>
            <a:r>
              <a:rPr kumimoji="1" lang="de-DE" altLang="zh-TW" dirty="0" err="1"/>
              <a:t>ponts</a:t>
            </a:r>
            <a:r>
              <a:rPr kumimoji="1" lang="de-DE" altLang="zh-TW" dirty="0"/>
              <a:t> </a:t>
            </a:r>
          </a:p>
          <a:p>
            <a:pPr marL="171450" indent="-171450">
              <a:buFontTx/>
              <a:buChar char="-"/>
            </a:pPr>
            <a:r>
              <a:rPr kumimoji="1" lang="de-DE" altLang="zh-TW" dirty="0"/>
              <a:t>On </a:t>
            </a:r>
            <a:r>
              <a:rPr kumimoji="1" lang="de-DE" altLang="zh-TW" dirty="0" err="1"/>
              <a:t>the</a:t>
            </a:r>
            <a:r>
              <a:rPr kumimoji="1" lang="de-DE" altLang="zh-TW" dirty="0"/>
              <a:t> </a:t>
            </a:r>
            <a:r>
              <a:rPr kumimoji="1" lang="de-DE" altLang="zh-TW" dirty="0" err="1"/>
              <a:t>left</a:t>
            </a:r>
            <a:r>
              <a:rPr kumimoji="1" lang="de-DE" altLang="zh-TW" dirty="0"/>
              <a:t> </a:t>
            </a:r>
            <a:r>
              <a:rPr kumimoji="1" lang="de-DE" altLang="zh-TW" dirty="0" err="1"/>
              <a:t>side</a:t>
            </a:r>
            <a:r>
              <a:rPr kumimoji="1" lang="de-DE" altLang="zh-TW" dirty="0"/>
              <a:t> </a:t>
            </a:r>
            <a:r>
              <a:rPr kumimoji="1" lang="de-DE" altLang="zh-TW" dirty="0" err="1"/>
              <a:t>is</a:t>
            </a:r>
            <a:r>
              <a:rPr kumimoji="1" lang="de-DE" altLang="zh-TW" dirty="0"/>
              <a:t> a </a:t>
            </a:r>
            <a:r>
              <a:rPr kumimoji="1" lang="de-DE" altLang="zh-TW" dirty="0" err="1"/>
              <a:t>data</a:t>
            </a:r>
            <a:r>
              <a:rPr kumimoji="1" lang="de-DE" altLang="zh-TW" dirty="0"/>
              <a:t> </a:t>
            </a:r>
            <a:r>
              <a:rPr kumimoji="1" lang="de-DE" altLang="zh-TW" dirty="0" err="1"/>
              <a:t>sequence</a:t>
            </a:r>
            <a:r>
              <a:rPr kumimoji="1" lang="de-DE" altLang="zh-TW" dirty="0"/>
              <a:t> </a:t>
            </a:r>
            <a:r>
              <a:rPr kumimoji="1" lang="de-DE" altLang="zh-TW" dirty="0" err="1"/>
              <a:t>of</a:t>
            </a:r>
            <a:r>
              <a:rPr kumimoji="1" lang="de-DE" altLang="zh-TW" dirty="0"/>
              <a:t> 8 s</a:t>
            </a:r>
          </a:p>
          <a:p>
            <a:pPr marL="171450" indent="-171450">
              <a:buFontTx/>
              <a:buChar char="-"/>
            </a:pPr>
            <a:r>
              <a:rPr kumimoji="1" lang="de-DE" altLang="zh-TW" dirty="0" err="1"/>
              <a:t>Possible</a:t>
            </a:r>
            <a:r>
              <a:rPr kumimoji="1" lang="de-DE" altLang="zh-TW" dirty="0"/>
              <a:t> </a:t>
            </a:r>
            <a:r>
              <a:rPr kumimoji="1" lang="de-DE" altLang="zh-TW" dirty="0" err="1"/>
              <a:t>that</a:t>
            </a:r>
            <a:r>
              <a:rPr kumimoji="1" lang="de-DE" altLang="zh-TW" dirty="0"/>
              <a:t> </a:t>
            </a:r>
            <a:r>
              <a:rPr kumimoji="1" lang="de-DE" altLang="zh-TW" dirty="0" err="1"/>
              <a:t>this</a:t>
            </a:r>
            <a:r>
              <a:rPr kumimoji="1" lang="de-DE" altLang="zh-TW" dirty="0"/>
              <a:t> </a:t>
            </a:r>
            <a:r>
              <a:rPr kumimoji="1" lang="de-DE" altLang="zh-TW" dirty="0" err="1"/>
              <a:t>can</a:t>
            </a:r>
            <a:r>
              <a:rPr kumimoji="1" lang="de-DE" altLang="zh-TW" dirty="0"/>
              <a:t> </a:t>
            </a:r>
            <a:r>
              <a:rPr kumimoji="1" lang="de-DE" altLang="zh-TW" dirty="0" err="1"/>
              <a:t>detec</a:t>
            </a:r>
            <a:endParaRPr kumimoji="1" lang="de-DE" altLang="zh-TW" dirty="0"/>
          </a:p>
          <a:p>
            <a:pPr marL="171450" indent="-171450">
              <a:buFontTx/>
              <a:buChar char="-"/>
            </a:pPr>
            <a:r>
              <a:rPr kumimoji="1" lang="de-DE" altLang="zh-TW" dirty="0"/>
              <a:t>Dynamic </a:t>
            </a:r>
            <a:r>
              <a:rPr kumimoji="1" lang="de-DE" altLang="zh-TW" dirty="0" err="1"/>
              <a:t>threshold</a:t>
            </a:r>
            <a:r>
              <a:rPr kumimoji="1" lang="de-DE" altLang="zh-TW" dirty="0"/>
              <a:t> </a:t>
            </a:r>
            <a:r>
              <a:rPr kumimoji="1" lang="de-DE" altLang="zh-TW" dirty="0" err="1"/>
              <a:t>the</a:t>
            </a:r>
            <a:r>
              <a:rPr kumimoji="1" lang="de-DE" altLang="zh-TW" dirty="0"/>
              <a:t> </a:t>
            </a:r>
            <a:r>
              <a:rPr kumimoji="1" lang="de-DE" altLang="zh-TW" dirty="0" err="1"/>
              <a:t>minimum</a:t>
            </a:r>
            <a:r>
              <a:rPr kumimoji="1" lang="de-DE" altLang="zh-TW" dirty="0"/>
              <a:t> </a:t>
            </a:r>
            <a:r>
              <a:rPr kumimoji="1" lang="de-DE" altLang="zh-TW" dirty="0" err="1"/>
              <a:t>peak</a:t>
            </a:r>
            <a:r>
              <a:rPr kumimoji="1" lang="de-DE" altLang="zh-TW" dirty="0"/>
              <a:t> </a:t>
            </a:r>
            <a:r>
              <a:rPr kumimoji="1" lang="de-DE" altLang="zh-TW" dirty="0" err="1"/>
              <a:t>hight</a:t>
            </a:r>
            <a:r>
              <a:rPr kumimoji="1" lang="de-DE" altLang="zh-TW" dirty="0"/>
              <a:t>  </a:t>
            </a:r>
            <a:r>
              <a:rPr kumimoji="1" lang="de-DE" altLang="zh-TW" dirty="0" err="1"/>
              <a:t>depend</a:t>
            </a:r>
            <a:r>
              <a:rPr kumimoji="1" lang="de-DE" altLang="zh-TW" dirty="0"/>
              <a:t> on </a:t>
            </a:r>
            <a:r>
              <a:rPr kumimoji="1" lang="de-DE" altLang="zh-TW" dirty="0" err="1"/>
              <a:t>the</a:t>
            </a:r>
            <a:r>
              <a:rPr kumimoji="1" lang="de-DE" altLang="zh-TW" dirty="0"/>
              <a:t> </a:t>
            </a:r>
            <a:r>
              <a:rPr kumimoji="1" lang="de-DE" altLang="zh-TW" dirty="0" err="1"/>
              <a:t>highes</a:t>
            </a:r>
            <a:r>
              <a:rPr kumimoji="1" lang="de-DE" altLang="zh-TW" dirty="0"/>
              <a:t> </a:t>
            </a:r>
            <a:r>
              <a:rPr kumimoji="1" lang="de-DE" altLang="zh-TW" dirty="0" err="1"/>
              <a:t>peak</a:t>
            </a:r>
            <a:r>
              <a:rPr kumimoji="1" lang="de-DE" altLang="zh-TW" dirty="0"/>
              <a:t> </a:t>
            </a:r>
          </a:p>
          <a:p>
            <a:pPr marL="171450" indent="-171450">
              <a:buFontTx/>
              <a:buChar char="-"/>
            </a:pPr>
            <a:r>
              <a:rPr kumimoji="1" lang="de-DE" altLang="zh-TW" dirty="0" err="1"/>
              <a:t>If</a:t>
            </a:r>
            <a:r>
              <a:rPr kumimoji="1" lang="de-DE" altLang="zh-TW" dirty="0"/>
              <a:t> </a:t>
            </a:r>
            <a:r>
              <a:rPr kumimoji="1" lang="de-DE" altLang="zh-TW" dirty="0" err="1"/>
              <a:t>this</a:t>
            </a:r>
            <a:r>
              <a:rPr kumimoji="1" lang="de-DE" altLang="zh-TW" dirty="0"/>
              <a:t>  </a:t>
            </a:r>
            <a:r>
              <a:rPr kumimoji="1" lang="de-DE" altLang="zh-TW" dirty="0" err="1"/>
              <a:t>is</a:t>
            </a:r>
            <a:r>
              <a:rPr kumimoji="1" lang="de-DE" altLang="zh-TW" dirty="0"/>
              <a:t> in a 0.8 s </a:t>
            </a:r>
            <a:r>
              <a:rPr kumimoji="1" lang="de-DE" altLang="zh-TW" dirty="0" err="1"/>
              <a:t>sequence</a:t>
            </a:r>
            <a:r>
              <a:rPr kumimoji="1" lang="de-DE" altLang="zh-TW" dirty="0"/>
              <a:t>, </a:t>
            </a:r>
            <a:r>
              <a:rPr kumimoji="1" lang="de-DE" altLang="zh-TW" dirty="0" err="1"/>
              <a:t>there</a:t>
            </a:r>
            <a:r>
              <a:rPr kumimoji="1" lang="de-DE" altLang="zh-TW" dirty="0"/>
              <a:t> </a:t>
            </a:r>
            <a:r>
              <a:rPr kumimoji="1" lang="de-DE" altLang="zh-TW" dirty="0" err="1"/>
              <a:t>may</a:t>
            </a:r>
            <a:r>
              <a:rPr kumimoji="1" lang="de-DE" altLang="zh-TW" dirty="0"/>
              <a:t> </a:t>
            </a:r>
            <a:r>
              <a:rPr kumimoji="1" lang="de-DE" altLang="zh-TW" dirty="0" err="1"/>
              <a:t>be</a:t>
            </a:r>
            <a:r>
              <a:rPr kumimoji="1" lang="de-DE" altLang="zh-TW" dirty="0"/>
              <a:t> 2 </a:t>
            </a:r>
            <a:r>
              <a:rPr kumimoji="1" lang="de-DE" altLang="zh-TW" dirty="0" err="1"/>
              <a:t>peaks</a:t>
            </a:r>
            <a:r>
              <a:rPr kumimoji="1" lang="de-DE" altLang="zh-TW" dirty="0"/>
              <a:t> </a:t>
            </a:r>
            <a:r>
              <a:rPr kumimoji="1" lang="de-DE" altLang="zh-TW" dirty="0" err="1"/>
              <a:t>detected</a:t>
            </a:r>
            <a:endParaRPr kumimoji="1" lang="de-DE" altLang="zh-TW" dirty="0"/>
          </a:p>
          <a:p>
            <a:pPr marL="171450" indent="-171450">
              <a:buFontTx/>
              <a:buChar char="-"/>
            </a:pPr>
            <a:r>
              <a:rPr kumimoji="1" lang="de-DE" altLang="zh-TW" dirty="0"/>
              <a:t>So </a:t>
            </a:r>
            <a:r>
              <a:rPr kumimoji="1" lang="de-DE" altLang="zh-TW" dirty="0" err="1"/>
              <a:t>if</a:t>
            </a:r>
            <a:r>
              <a:rPr kumimoji="1" lang="de-DE" altLang="zh-TW" dirty="0"/>
              <a:t> </a:t>
            </a:r>
            <a:r>
              <a:rPr kumimoji="1" lang="de-DE" altLang="zh-TW" dirty="0" err="1"/>
              <a:t>there</a:t>
            </a:r>
            <a:r>
              <a:rPr kumimoji="1" lang="de-DE" altLang="zh-TW" dirty="0"/>
              <a:t> </a:t>
            </a:r>
            <a:r>
              <a:rPr kumimoji="1" lang="de-DE" altLang="zh-TW" dirty="0" err="1"/>
              <a:t>is</a:t>
            </a:r>
            <a:r>
              <a:rPr kumimoji="1" lang="de-DE" altLang="zh-TW" dirty="0"/>
              <a:t> a </a:t>
            </a:r>
            <a:r>
              <a:rPr kumimoji="1" lang="de-DE" altLang="zh-TW" dirty="0" err="1"/>
              <a:t>long</a:t>
            </a:r>
            <a:r>
              <a:rPr kumimoji="1" lang="de-DE" altLang="zh-TW" dirty="0"/>
              <a:t> </a:t>
            </a:r>
            <a:r>
              <a:rPr kumimoji="1" lang="de-DE" altLang="zh-TW" dirty="0" err="1"/>
              <a:t>data</a:t>
            </a:r>
            <a:r>
              <a:rPr kumimoji="1" lang="de-DE" altLang="zh-TW" dirty="0"/>
              <a:t> </a:t>
            </a:r>
            <a:r>
              <a:rPr kumimoji="1" lang="de-DE" altLang="zh-TW" dirty="0" err="1"/>
              <a:t>sequence</a:t>
            </a:r>
            <a:r>
              <a:rPr kumimoji="1" lang="de-DE" altLang="zh-TW" dirty="0"/>
              <a:t> </a:t>
            </a:r>
            <a:r>
              <a:rPr kumimoji="1" lang="de-DE" altLang="zh-TW" dirty="0" err="1"/>
              <a:t>the</a:t>
            </a:r>
            <a:r>
              <a:rPr kumimoji="1" lang="de-DE" altLang="zh-TW" dirty="0"/>
              <a:t> invalid </a:t>
            </a:r>
            <a:r>
              <a:rPr kumimoji="1" lang="de-DE" altLang="zh-TW" dirty="0" err="1"/>
              <a:t>preak</a:t>
            </a:r>
            <a:r>
              <a:rPr kumimoji="1" lang="de-DE" altLang="zh-TW" dirty="0"/>
              <a:t> </a:t>
            </a:r>
            <a:r>
              <a:rPr kumimoji="1" lang="de-DE" altLang="zh-TW" dirty="0" err="1"/>
              <a:t>is</a:t>
            </a:r>
            <a:r>
              <a:rPr kumimoji="1" lang="de-DE" altLang="zh-TW" dirty="0"/>
              <a:t> </a:t>
            </a:r>
            <a:r>
              <a:rPr kumimoji="1" lang="de-DE" altLang="zh-TW" dirty="0" err="1"/>
              <a:t>much</a:t>
            </a:r>
            <a:r>
              <a:rPr kumimoji="1" lang="de-DE" altLang="zh-TW" dirty="0"/>
              <a:t> </a:t>
            </a:r>
            <a:r>
              <a:rPr kumimoji="1" lang="de-DE" altLang="zh-TW" dirty="0" err="1"/>
              <a:t>smaller</a:t>
            </a:r>
            <a:r>
              <a:rPr kumimoji="1" lang="de-DE" altLang="zh-TW" dirty="0"/>
              <a:t> </a:t>
            </a:r>
            <a:r>
              <a:rPr kumimoji="1" lang="de-DE" altLang="zh-TW" dirty="0" err="1"/>
              <a:t>than</a:t>
            </a:r>
            <a:r>
              <a:rPr kumimoji="1" lang="de-DE" altLang="zh-TW" dirty="0"/>
              <a:t> </a:t>
            </a:r>
            <a:r>
              <a:rPr kumimoji="1" lang="de-DE" altLang="zh-TW" dirty="0" err="1"/>
              <a:t>other</a:t>
            </a:r>
            <a:r>
              <a:rPr kumimoji="1" lang="de-DE" altLang="zh-TW" dirty="0"/>
              <a:t> </a:t>
            </a:r>
            <a:r>
              <a:rPr kumimoji="1" lang="de-DE" altLang="zh-TW" dirty="0" err="1"/>
              <a:t>peak</a:t>
            </a:r>
            <a:r>
              <a:rPr kumimoji="1" lang="de-DE" altLang="zh-TW" dirty="0"/>
              <a:t> </a:t>
            </a:r>
            <a:r>
              <a:rPr kumimoji="1" lang="de-DE" altLang="zh-TW" dirty="0" err="1"/>
              <a:t>and</a:t>
            </a:r>
            <a:r>
              <a:rPr kumimoji="1" lang="de-DE" altLang="zh-TW" dirty="0"/>
              <a:t> </a:t>
            </a:r>
            <a:r>
              <a:rPr kumimoji="1" lang="de-DE" altLang="zh-TW" dirty="0" err="1"/>
              <a:t>the</a:t>
            </a:r>
            <a:r>
              <a:rPr kumimoji="1" lang="de-DE" altLang="zh-TW" dirty="0"/>
              <a:t> </a:t>
            </a:r>
            <a:r>
              <a:rPr kumimoji="1" lang="de-DE" altLang="zh-TW" dirty="0" err="1"/>
              <a:t>detection</a:t>
            </a:r>
            <a:r>
              <a:rPr kumimoji="1" lang="de-DE" altLang="zh-TW" dirty="0"/>
              <a:t> </a:t>
            </a:r>
            <a:r>
              <a:rPr kumimoji="1" lang="de-DE" altLang="zh-TW" dirty="0" err="1"/>
              <a:t>is</a:t>
            </a:r>
            <a:r>
              <a:rPr kumimoji="1" lang="de-DE" altLang="zh-TW" dirty="0"/>
              <a:t> </a:t>
            </a:r>
            <a:r>
              <a:rPr kumimoji="1" lang="de-DE" altLang="zh-TW" dirty="0" err="1"/>
              <a:t>more</a:t>
            </a:r>
            <a:r>
              <a:rPr kumimoji="1" lang="de-DE" altLang="zh-TW" dirty="0"/>
              <a:t> </a:t>
            </a:r>
            <a:r>
              <a:rPr kumimoji="1" lang="de-DE" altLang="zh-TW" dirty="0" err="1"/>
              <a:t>precise</a:t>
            </a:r>
            <a:endParaRPr kumimoji="1" lang="de-DE" altLang="zh-TW" dirty="0"/>
          </a:p>
          <a:p>
            <a:pPr marL="171450" indent="-171450">
              <a:buFont typeface="Arial" panose="020B0604020202020204" pitchFamily="34" charset="0"/>
              <a:buChar char="•"/>
            </a:pPr>
            <a:endParaRPr kumimoji="1" lang="zh-TW" altLang="en-US" dirty="0"/>
          </a:p>
        </p:txBody>
      </p:sp>
      <p:sp>
        <p:nvSpPr>
          <p:cNvPr id="4" name="投影片編號版面配置區 3"/>
          <p:cNvSpPr>
            <a:spLocks noGrp="1"/>
          </p:cNvSpPr>
          <p:nvPr>
            <p:ph type="sldNum" sz="quarter" idx="10"/>
          </p:nvPr>
        </p:nvSpPr>
        <p:spPr/>
        <p:txBody>
          <a:bodyPr/>
          <a:lstStyle/>
          <a:p>
            <a:fld id="{29B345D7-55AB-4B48-8AB2-8464011C9203}" type="slidenum">
              <a:rPr lang="en-US" smtClean="0"/>
              <a:t>19</a:t>
            </a:fld>
            <a:endParaRPr lang="en-US"/>
          </a:p>
        </p:txBody>
      </p:sp>
    </p:spTree>
    <p:extLst>
      <p:ext uri="{BB962C8B-B14F-4D97-AF65-F5344CB8AC3E}">
        <p14:creationId xmlns:p14="http://schemas.microsoft.com/office/powerpoint/2010/main" val="1732229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de-DE" altLang="zh-TW" dirty="0"/>
              <a:t>- </a:t>
            </a:r>
            <a:r>
              <a:rPr kumimoji="1" lang="de-DE" altLang="zh-TW" dirty="0" err="1"/>
              <a:t>And</a:t>
            </a:r>
            <a:r>
              <a:rPr kumimoji="1" lang="de-DE" altLang="zh-TW" dirty="0"/>
              <a:t> also </a:t>
            </a:r>
            <a:r>
              <a:rPr kumimoji="1" lang="de-DE" altLang="zh-TW" dirty="0" err="1"/>
              <a:t>if</a:t>
            </a:r>
            <a:r>
              <a:rPr kumimoji="1" lang="de-DE" altLang="zh-TW" dirty="0"/>
              <a:t> </a:t>
            </a:r>
            <a:r>
              <a:rPr kumimoji="1" lang="de-DE" altLang="zh-TW" dirty="0" err="1"/>
              <a:t>we</a:t>
            </a:r>
            <a:r>
              <a:rPr kumimoji="1" lang="de-DE" altLang="zh-TW" dirty="0"/>
              <a:t> </a:t>
            </a:r>
            <a:r>
              <a:rPr kumimoji="1" lang="de-DE" altLang="zh-TW" dirty="0" err="1"/>
              <a:t>look</a:t>
            </a:r>
            <a:r>
              <a:rPr kumimoji="1" lang="de-DE" altLang="zh-TW" dirty="0"/>
              <a:t> at </a:t>
            </a:r>
            <a:r>
              <a:rPr kumimoji="1" lang="de-DE" altLang="zh-TW" dirty="0" err="1"/>
              <a:t>tihs</a:t>
            </a:r>
            <a:r>
              <a:rPr kumimoji="1" lang="de-DE" altLang="zh-TW" dirty="0"/>
              <a:t> </a:t>
            </a:r>
            <a:r>
              <a:rPr kumimoji="1" lang="de-DE" altLang="zh-TW" dirty="0" err="1"/>
              <a:t>picture</a:t>
            </a:r>
            <a:r>
              <a:rPr kumimoji="1" lang="de-DE" altLang="zh-TW" dirty="0"/>
              <a:t> </a:t>
            </a:r>
          </a:p>
          <a:p>
            <a:r>
              <a:rPr kumimoji="1" lang="de-DE" altLang="zh-TW" dirty="0"/>
              <a:t>- </a:t>
            </a:r>
            <a:r>
              <a:rPr kumimoji="1" lang="de-DE" altLang="zh-TW" dirty="0" err="1"/>
              <a:t>If</a:t>
            </a:r>
            <a:r>
              <a:rPr kumimoji="1" lang="de-DE" altLang="zh-TW" dirty="0"/>
              <a:t> </a:t>
            </a:r>
            <a:r>
              <a:rPr kumimoji="1" lang="de-DE" altLang="zh-TW" dirty="0" err="1"/>
              <a:t>the</a:t>
            </a:r>
            <a:r>
              <a:rPr kumimoji="1" lang="de-DE" altLang="zh-TW" dirty="0"/>
              <a:t> </a:t>
            </a:r>
            <a:r>
              <a:rPr kumimoji="1" lang="de-DE" altLang="zh-TW" dirty="0" err="1"/>
              <a:t>two</a:t>
            </a:r>
            <a:r>
              <a:rPr kumimoji="1" lang="de-DE" altLang="zh-TW" dirty="0"/>
              <a:t> </a:t>
            </a:r>
            <a:r>
              <a:rPr kumimoji="1" lang="de-DE" altLang="zh-TW" dirty="0" err="1"/>
              <a:t>data</a:t>
            </a:r>
            <a:r>
              <a:rPr kumimoji="1" lang="de-DE" altLang="zh-TW" dirty="0"/>
              <a:t> </a:t>
            </a:r>
            <a:r>
              <a:rPr kumimoji="1" lang="de-DE" altLang="zh-TW" dirty="0" err="1"/>
              <a:t>sequence</a:t>
            </a:r>
            <a:r>
              <a:rPr kumimoji="1" lang="de-DE" altLang="zh-TW" dirty="0"/>
              <a:t> </a:t>
            </a:r>
            <a:r>
              <a:rPr kumimoji="1" lang="de-DE" altLang="zh-TW" dirty="0" err="1"/>
              <a:t>is</a:t>
            </a:r>
            <a:r>
              <a:rPr kumimoji="1" lang="de-DE" altLang="zh-TW" dirty="0"/>
              <a:t> </a:t>
            </a:r>
            <a:r>
              <a:rPr kumimoji="1" lang="de-DE" altLang="zh-TW" dirty="0" err="1"/>
              <a:t>loated</a:t>
            </a:r>
            <a:r>
              <a:rPr kumimoji="1" lang="de-DE" altLang="zh-TW" dirty="0"/>
              <a:t> like </a:t>
            </a:r>
            <a:r>
              <a:rPr kumimoji="1" lang="de-DE" altLang="zh-TW" dirty="0" err="1"/>
              <a:t>this</a:t>
            </a:r>
            <a:r>
              <a:rPr kumimoji="1" lang="de-DE" altLang="zh-TW" dirty="0"/>
              <a:t>, </a:t>
            </a:r>
            <a:r>
              <a:rPr kumimoji="1" lang="de-DE" altLang="zh-TW" dirty="0" err="1"/>
              <a:t>the</a:t>
            </a:r>
            <a:r>
              <a:rPr kumimoji="1" lang="de-DE" altLang="zh-TW" dirty="0"/>
              <a:t> </a:t>
            </a:r>
            <a:r>
              <a:rPr kumimoji="1" lang="de-DE" altLang="zh-TW" dirty="0" err="1"/>
              <a:t>each</a:t>
            </a:r>
            <a:r>
              <a:rPr kumimoji="1" lang="de-DE" altLang="zh-TW" dirty="0"/>
              <a:t> </a:t>
            </a:r>
            <a:r>
              <a:rPr kumimoji="1" lang="de-DE" altLang="zh-TW" dirty="0" err="1"/>
              <a:t>of</a:t>
            </a:r>
            <a:r>
              <a:rPr kumimoji="1" lang="de-DE" altLang="zh-TW" dirty="0"/>
              <a:t> </a:t>
            </a:r>
            <a:r>
              <a:rPr kumimoji="1" lang="de-DE" altLang="zh-TW" dirty="0" err="1"/>
              <a:t>the</a:t>
            </a:r>
            <a:r>
              <a:rPr kumimoji="1" lang="de-DE" altLang="zh-TW" dirty="0"/>
              <a:t> </a:t>
            </a:r>
            <a:r>
              <a:rPr kumimoji="1" lang="de-DE" altLang="zh-TW" dirty="0" err="1"/>
              <a:t>data</a:t>
            </a:r>
            <a:r>
              <a:rPr kumimoji="1" lang="de-DE" altLang="zh-TW" dirty="0"/>
              <a:t> </a:t>
            </a:r>
            <a:r>
              <a:rPr kumimoji="1" lang="de-DE" altLang="zh-TW" dirty="0" err="1"/>
              <a:t>sequence</a:t>
            </a:r>
            <a:r>
              <a:rPr kumimoji="1" lang="de-DE" altLang="zh-TW" dirty="0"/>
              <a:t> will </a:t>
            </a:r>
            <a:r>
              <a:rPr kumimoji="1" lang="de-DE" altLang="zh-TW" dirty="0" err="1"/>
              <a:t>detect</a:t>
            </a:r>
            <a:r>
              <a:rPr kumimoji="1" lang="de-DE" altLang="zh-TW" dirty="0"/>
              <a:t> </a:t>
            </a:r>
            <a:r>
              <a:rPr kumimoji="1" lang="de-DE" altLang="zh-TW" dirty="0" err="1"/>
              <a:t>the</a:t>
            </a:r>
            <a:r>
              <a:rPr kumimoji="1" lang="de-DE" altLang="zh-TW" dirty="0"/>
              <a:t> </a:t>
            </a:r>
            <a:r>
              <a:rPr kumimoji="1" lang="de-DE" altLang="zh-TW" dirty="0" err="1"/>
              <a:t>peak</a:t>
            </a:r>
            <a:r>
              <a:rPr kumimoji="1" lang="de-DE" altLang="zh-TW" dirty="0"/>
              <a:t> , </a:t>
            </a:r>
            <a:r>
              <a:rPr kumimoji="1" lang="de-DE" altLang="zh-TW" dirty="0" err="1"/>
              <a:t>which</a:t>
            </a:r>
            <a:r>
              <a:rPr kumimoji="1" lang="de-DE" altLang="zh-TW" dirty="0"/>
              <a:t> </a:t>
            </a:r>
            <a:r>
              <a:rPr kumimoji="1" lang="de-DE" altLang="zh-TW" dirty="0" err="1"/>
              <a:t>causes</a:t>
            </a:r>
            <a:r>
              <a:rPr kumimoji="1" lang="de-DE" altLang="zh-TW" dirty="0"/>
              <a:t> a </a:t>
            </a:r>
            <a:r>
              <a:rPr kumimoji="1" lang="de-DE" altLang="zh-TW" dirty="0" err="1"/>
              <a:t>unaccuacy</a:t>
            </a:r>
            <a:endParaRPr kumimoji="1" lang="zh-TW" altLang="en-US" dirty="0"/>
          </a:p>
        </p:txBody>
      </p:sp>
      <p:sp>
        <p:nvSpPr>
          <p:cNvPr id="4" name="投影片編號版面配置區 3"/>
          <p:cNvSpPr>
            <a:spLocks noGrp="1"/>
          </p:cNvSpPr>
          <p:nvPr>
            <p:ph type="sldNum" sz="quarter" idx="10"/>
          </p:nvPr>
        </p:nvSpPr>
        <p:spPr/>
        <p:txBody>
          <a:bodyPr/>
          <a:lstStyle/>
          <a:p>
            <a:fld id="{29B345D7-55AB-4B48-8AB2-8464011C9203}" type="slidenum">
              <a:rPr lang="en-US" smtClean="0"/>
              <a:t>20</a:t>
            </a:fld>
            <a:endParaRPr lang="en-US"/>
          </a:p>
        </p:txBody>
      </p:sp>
    </p:spTree>
    <p:extLst>
      <p:ext uri="{BB962C8B-B14F-4D97-AF65-F5344CB8AC3E}">
        <p14:creationId xmlns:p14="http://schemas.microsoft.com/office/powerpoint/2010/main" val="3415616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Tx/>
              <a:buChar char="-"/>
            </a:pPr>
            <a:r>
              <a:rPr kumimoji="1" lang="de-DE" altLang="zh-TW" dirty="0"/>
              <a:t>So </a:t>
            </a:r>
            <a:r>
              <a:rPr kumimoji="1" lang="de-DE" altLang="zh-TW" dirty="0" err="1"/>
              <a:t>the</a:t>
            </a:r>
            <a:r>
              <a:rPr kumimoji="1" lang="de-DE" altLang="zh-TW" dirty="0"/>
              <a:t> </a:t>
            </a:r>
            <a:r>
              <a:rPr kumimoji="1" lang="de-DE" altLang="zh-TW" dirty="0" err="1"/>
              <a:t>solution</a:t>
            </a:r>
            <a:r>
              <a:rPr kumimoji="1" lang="de-DE" altLang="zh-TW" dirty="0"/>
              <a:t> </a:t>
            </a:r>
            <a:r>
              <a:rPr kumimoji="1" lang="de-DE" altLang="zh-TW" dirty="0" err="1"/>
              <a:t>of</a:t>
            </a:r>
            <a:r>
              <a:rPr kumimoji="1" lang="de-DE" altLang="zh-TW" dirty="0"/>
              <a:t> </a:t>
            </a:r>
            <a:r>
              <a:rPr kumimoji="1" lang="de-DE" altLang="zh-TW" dirty="0" err="1"/>
              <a:t>this</a:t>
            </a:r>
            <a:r>
              <a:rPr kumimoji="1" lang="de-DE" altLang="zh-TW" dirty="0"/>
              <a:t> </a:t>
            </a:r>
            <a:r>
              <a:rPr kumimoji="1" lang="de-DE" altLang="zh-TW" dirty="0" err="1"/>
              <a:t>is</a:t>
            </a:r>
            <a:r>
              <a:rPr kumimoji="1" lang="de-DE" altLang="zh-TW" dirty="0"/>
              <a:t> </a:t>
            </a:r>
            <a:r>
              <a:rPr kumimoji="1" lang="de-DE" altLang="zh-TW" dirty="0" err="1"/>
              <a:t>we</a:t>
            </a:r>
            <a:r>
              <a:rPr kumimoji="1" lang="de-DE" altLang="zh-TW" dirty="0"/>
              <a:t> </a:t>
            </a:r>
            <a:r>
              <a:rPr kumimoji="1" lang="de-DE" altLang="zh-TW" dirty="0" err="1"/>
              <a:t>implenmented</a:t>
            </a:r>
            <a:r>
              <a:rPr kumimoji="1" lang="de-DE" altLang="zh-TW" dirty="0"/>
              <a:t> </a:t>
            </a:r>
            <a:r>
              <a:rPr kumimoji="1" lang="de-DE" altLang="zh-TW" dirty="0" err="1"/>
              <a:t>two</a:t>
            </a:r>
            <a:r>
              <a:rPr kumimoji="1" lang="de-DE" altLang="zh-TW" dirty="0"/>
              <a:t> different </a:t>
            </a:r>
            <a:r>
              <a:rPr kumimoji="1" lang="de-DE" altLang="zh-TW" dirty="0" err="1"/>
              <a:t>counting</a:t>
            </a:r>
            <a:r>
              <a:rPr kumimoji="1" lang="de-DE" altLang="zh-TW" dirty="0"/>
              <a:t> </a:t>
            </a:r>
            <a:r>
              <a:rPr kumimoji="1" lang="de-DE" altLang="zh-TW" dirty="0" err="1"/>
              <a:t>modes</a:t>
            </a:r>
            <a:r>
              <a:rPr kumimoji="1" lang="de-DE" altLang="zh-TW" dirty="0"/>
              <a:t> </a:t>
            </a:r>
          </a:p>
          <a:p>
            <a:pPr marL="171450" indent="-171450">
              <a:buFontTx/>
              <a:buChar char="-"/>
            </a:pPr>
            <a:r>
              <a:rPr kumimoji="1" lang="de-DE" altLang="zh-TW" dirty="0"/>
              <a:t>The real time </a:t>
            </a:r>
            <a:r>
              <a:rPr kumimoji="1" lang="de-DE" altLang="zh-TW" dirty="0" err="1"/>
              <a:t>mode</a:t>
            </a:r>
            <a:r>
              <a:rPr kumimoji="1" lang="de-DE" altLang="zh-TW" dirty="0"/>
              <a:t> </a:t>
            </a:r>
            <a:r>
              <a:rPr kumimoji="1" lang="de-DE" altLang="zh-TW" dirty="0" err="1"/>
              <a:t>and</a:t>
            </a:r>
            <a:r>
              <a:rPr kumimoji="1" lang="de-DE" altLang="zh-TW" dirty="0"/>
              <a:t> </a:t>
            </a:r>
            <a:r>
              <a:rPr kumimoji="1" lang="de-DE" altLang="zh-TW" dirty="0" err="1"/>
              <a:t>the</a:t>
            </a:r>
            <a:r>
              <a:rPr kumimoji="1" lang="de-DE" altLang="zh-TW" dirty="0"/>
              <a:t> </a:t>
            </a:r>
            <a:r>
              <a:rPr kumimoji="1" lang="de-DE" altLang="zh-TW" dirty="0" err="1"/>
              <a:t>start</a:t>
            </a:r>
            <a:r>
              <a:rPr kumimoji="1" lang="de-DE" altLang="zh-TW" dirty="0"/>
              <a:t> </a:t>
            </a:r>
            <a:r>
              <a:rPr kumimoji="1" lang="de-DE" altLang="zh-TW" dirty="0" err="1"/>
              <a:t>stop</a:t>
            </a:r>
            <a:r>
              <a:rPr kumimoji="1" lang="de-DE" altLang="zh-TW" dirty="0"/>
              <a:t> </a:t>
            </a:r>
            <a:r>
              <a:rPr kumimoji="1" lang="de-DE" altLang="zh-TW" dirty="0" err="1"/>
              <a:t>mode</a:t>
            </a:r>
            <a:endParaRPr kumimoji="1" lang="de-DE" altLang="zh-TW" dirty="0"/>
          </a:p>
          <a:p>
            <a:pPr marL="171450" indent="-171450">
              <a:buFontTx/>
              <a:buChar char="-"/>
            </a:pPr>
            <a:r>
              <a:rPr kumimoji="1" lang="de-DE" altLang="zh-TW" dirty="0"/>
              <a:t>The real time </a:t>
            </a:r>
            <a:r>
              <a:rPr kumimoji="1" lang="de-DE" altLang="zh-TW" dirty="0" err="1"/>
              <a:t>mode</a:t>
            </a:r>
            <a:r>
              <a:rPr kumimoji="1" lang="de-DE" altLang="zh-TW" dirty="0"/>
              <a:t> </a:t>
            </a:r>
            <a:r>
              <a:rPr kumimoji="1" lang="de-DE" altLang="zh-TW" dirty="0" err="1"/>
              <a:t>is</a:t>
            </a:r>
            <a:r>
              <a:rPr kumimoji="1" lang="de-DE" altLang="zh-TW" dirty="0"/>
              <a:t> </a:t>
            </a:r>
            <a:r>
              <a:rPr kumimoji="1" lang="de-DE" altLang="zh-TW" dirty="0" err="1"/>
              <a:t>the</a:t>
            </a:r>
            <a:r>
              <a:rPr kumimoji="1" lang="de-DE" altLang="zh-TW" dirty="0"/>
              <a:t> real </a:t>
            </a:r>
            <a:r>
              <a:rPr kumimoji="1" lang="de-DE" altLang="zh-TW" dirty="0" err="1"/>
              <a:t>comsidered</a:t>
            </a:r>
            <a:r>
              <a:rPr kumimoji="1" lang="de-DE" altLang="zh-TW" dirty="0"/>
              <a:t> </a:t>
            </a:r>
            <a:r>
              <a:rPr kumimoji="1" lang="de-DE" altLang="zh-TW" dirty="0" err="1"/>
              <a:t>the</a:t>
            </a:r>
            <a:r>
              <a:rPr kumimoji="1" lang="de-DE" altLang="zh-TW" dirty="0"/>
              <a:t> </a:t>
            </a:r>
            <a:r>
              <a:rPr kumimoji="1" lang="de-DE" altLang="zh-TW" dirty="0" err="1"/>
              <a:t>surrent</a:t>
            </a:r>
            <a:r>
              <a:rPr kumimoji="1" lang="de-DE" altLang="zh-TW" dirty="0"/>
              <a:t> 0.8 </a:t>
            </a:r>
            <a:r>
              <a:rPr kumimoji="1" lang="de-DE" altLang="zh-TW" dirty="0" err="1"/>
              <a:t>window</a:t>
            </a:r>
            <a:r>
              <a:rPr kumimoji="1" lang="de-DE" altLang="zh-TW" dirty="0"/>
              <a:t> </a:t>
            </a:r>
            <a:r>
              <a:rPr kumimoji="1" lang="de-DE" altLang="zh-TW" dirty="0" err="1"/>
              <a:t>of</a:t>
            </a:r>
            <a:r>
              <a:rPr kumimoji="1" lang="de-DE" altLang="zh-TW" dirty="0"/>
              <a:t> </a:t>
            </a:r>
            <a:r>
              <a:rPr kumimoji="1" lang="de-DE" altLang="zh-TW" dirty="0" err="1"/>
              <a:t>the</a:t>
            </a:r>
            <a:r>
              <a:rPr kumimoji="1" lang="de-DE" altLang="zh-TW" dirty="0"/>
              <a:t> </a:t>
            </a:r>
            <a:r>
              <a:rPr kumimoji="1" lang="de-DE" altLang="zh-TW" dirty="0" err="1"/>
              <a:t>sensor</a:t>
            </a:r>
            <a:r>
              <a:rPr kumimoji="1" lang="de-DE" altLang="zh-TW" dirty="0"/>
              <a:t>  </a:t>
            </a:r>
            <a:r>
              <a:rPr kumimoji="1" lang="de-DE" altLang="zh-TW" dirty="0" err="1"/>
              <a:t>data</a:t>
            </a:r>
            <a:endParaRPr kumimoji="1" lang="de-DE" altLang="zh-TW" dirty="0"/>
          </a:p>
          <a:p>
            <a:pPr marL="171450" indent="-171450">
              <a:buFontTx/>
              <a:buChar char="-"/>
            </a:pPr>
            <a:r>
              <a:rPr kumimoji="1" lang="de-DE" altLang="zh-TW" dirty="0" err="1"/>
              <a:t>And</a:t>
            </a:r>
            <a:r>
              <a:rPr kumimoji="1" lang="de-DE" altLang="zh-TW" dirty="0"/>
              <a:t> </a:t>
            </a:r>
            <a:r>
              <a:rPr kumimoji="1" lang="de-DE" altLang="zh-TW" dirty="0" err="1"/>
              <a:t>the</a:t>
            </a:r>
            <a:r>
              <a:rPr kumimoji="1" lang="de-DE" altLang="zh-TW" dirty="0"/>
              <a:t> </a:t>
            </a:r>
            <a:r>
              <a:rPr kumimoji="1" lang="de-DE" altLang="zh-TW" dirty="0" err="1"/>
              <a:t>start</a:t>
            </a:r>
            <a:r>
              <a:rPr kumimoji="1" lang="de-DE" altLang="zh-TW" dirty="0"/>
              <a:t> </a:t>
            </a:r>
            <a:r>
              <a:rPr kumimoji="1" lang="de-DE" altLang="zh-TW" dirty="0" err="1"/>
              <a:t>stop</a:t>
            </a:r>
            <a:r>
              <a:rPr kumimoji="1" lang="de-DE" altLang="zh-TW" dirty="0"/>
              <a:t> mode- </a:t>
            </a:r>
            <a:r>
              <a:rPr kumimoji="1" lang="de-DE" altLang="zh-TW" dirty="0" err="1"/>
              <a:t>if</a:t>
            </a:r>
            <a:r>
              <a:rPr kumimoji="1" lang="de-DE" altLang="zh-TW" dirty="0"/>
              <a:t> </a:t>
            </a:r>
            <a:r>
              <a:rPr kumimoji="1" lang="de-DE" altLang="zh-TW" dirty="0" err="1"/>
              <a:t>we</a:t>
            </a:r>
            <a:r>
              <a:rPr kumimoji="1" lang="de-DE" altLang="zh-TW" dirty="0"/>
              <a:t> </a:t>
            </a:r>
            <a:r>
              <a:rPr kumimoji="1" lang="de-DE" altLang="zh-TW" dirty="0" err="1"/>
              <a:t>switch</a:t>
            </a:r>
            <a:r>
              <a:rPr kumimoji="1" lang="de-DE" altLang="zh-TW" dirty="0"/>
              <a:t> </a:t>
            </a:r>
            <a:r>
              <a:rPr kumimoji="1" lang="de-DE" altLang="zh-TW" dirty="0" err="1"/>
              <a:t>to</a:t>
            </a:r>
            <a:r>
              <a:rPr kumimoji="1" lang="de-DE" altLang="zh-TW" dirty="0"/>
              <a:t> </a:t>
            </a:r>
            <a:r>
              <a:rPr kumimoji="1" lang="de-DE" altLang="zh-TW" dirty="0" err="1"/>
              <a:t>the</a:t>
            </a:r>
            <a:r>
              <a:rPr kumimoji="1" lang="de-DE" altLang="zh-TW" dirty="0"/>
              <a:t> </a:t>
            </a:r>
            <a:r>
              <a:rPr kumimoji="1" lang="de-DE" altLang="zh-TW" dirty="0" err="1"/>
              <a:t>start</a:t>
            </a:r>
            <a:r>
              <a:rPr kumimoji="1" lang="de-DE" altLang="zh-TW" dirty="0"/>
              <a:t> </a:t>
            </a:r>
            <a:r>
              <a:rPr kumimoji="1" lang="de-DE" altLang="zh-TW" dirty="0" err="1"/>
              <a:t>stop</a:t>
            </a:r>
            <a:r>
              <a:rPr kumimoji="1" lang="de-DE" altLang="zh-TW" dirty="0"/>
              <a:t> </a:t>
            </a:r>
            <a:r>
              <a:rPr kumimoji="1" lang="de-DE" altLang="zh-TW" dirty="0" err="1"/>
              <a:t>mode</a:t>
            </a:r>
            <a:r>
              <a:rPr kumimoji="1" lang="de-DE" altLang="zh-TW" dirty="0"/>
              <a:t> </a:t>
            </a:r>
            <a:r>
              <a:rPr kumimoji="1" lang="de-DE" altLang="zh-TW" dirty="0" err="1"/>
              <a:t>it</a:t>
            </a:r>
            <a:r>
              <a:rPr kumimoji="1" lang="de-DE" altLang="zh-TW" dirty="0"/>
              <a:t> </a:t>
            </a:r>
            <a:r>
              <a:rPr kumimoji="1" lang="de-DE" altLang="zh-TW" dirty="0" err="1"/>
              <a:t>consider</a:t>
            </a:r>
            <a:r>
              <a:rPr kumimoji="1" lang="de-DE" altLang="zh-TW" dirty="0"/>
              <a:t> </a:t>
            </a:r>
            <a:r>
              <a:rPr kumimoji="1" lang="de-DE" altLang="zh-TW" dirty="0" err="1"/>
              <a:t>the</a:t>
            </a:r>
            <a:r>
              <a:rPr kumimoji="1" lang="de-DE" altLang="zh-TW" dirty="0"/>
              <a:t> </a:t>
            </a:r>
            <a:r>
              <a:rPr kumimoji="1" lang="de-DE" altLang="zh-TW" dirty="0" err="1"/>
              <a:t>whole</a:t>
            </a:r>
            <a:r>
              <a:rPr kumimoji="1" lang="de-DE" altLang="zh-TW" dirty="0"/>
              <a:t> </a:t>
            </a:r>
            <a:r>
              <a:rPr kumimoji="1" lang="de-DE" altLang="zh-TW" dirty="0" err="1"/>
              <a:t>window</a:t>
            </a:r>
            <a:r>
              <a:rPr kumimoji="1" lang="de-DE" altLang="zh-TW" dirty="0"/>
              <a:t> </a:t>
            </a:r>
            <a:r>
              <a:rPr kumimoji="1" lang="de-DE" altLang="zh-TW" dirty="0" err="1"/>
              <a:t>that</a:t>
            </a:r>
            <a:r>
              <a:rPr kumimoji="1" lang="de-DE" altLang="zh-TW" dirty="0"/>
              <a:t> </a:t>
            </a:r>
            <a:r>
              <a:rPr kumimoji="1" lang="de-DE" altLang="zh-TW" dirty="0" err="1"/>
              <a:t>from</a:t>
            </a:r>
            <a:r>
              <a:rPr kumimoji="1" lang="de-DE" altLang="zh-TW" dirty="0"/>
              <a:t> </a:t>
            </a:r>
            <a:r>
              <a:rPr kumimoji="1" lang="de-DE" altLang="zh-TW" dirty="0" err="1"/>
              <a:t>start</a:t>
            </a:r>
            <a:r>
              <a:rPr kumimoji="1" lang="de-DE" altLang="zh-TW" dirty="0"/>
              <a:t> </a:t>
            </a:r>
            <a:r>
              <a:rPr kumimoji="1" lang="de-DE" altLang="zh-TW" dirty="0" err="1"/>
              <a:t>to</a:t>
            </a:r>
            <a:r>
              <a:rPr kumimoji="1" lang="de-DE" altLang="zh-TW" dirty="0"/>
              <a:t> </a:t>
            </a:r>
            <a:r>
              <a:rPr kumimoji="1" lang="de-DE" altLang="zh-TW" dirty="0" err="1"/>
              <a:t>stop</a:t>
            </a:r>
            <a:r>
              <a:rPr kumimoji="1" lang="de-DE" altLang="zh-TW" dirty="0"/>
              <a:t> will </a:t>
            </a:r>
            <a:r>
              <a:rPr kumimoji="1" lang="de-DE" altLang="zh-TW" dirty="0" err="1"/>
              <a:t>be</a:t>
            </a:r>
            <a:r>
              <a:rPr kumimoji="1" lang="de-DE" altLang="zh-TW" dirty="0"/>
              <a:t> </a:t>
            </a:r>
          </a:p>
          <a:p>
            <a:pPr marL="171450" indent="-171450">
              <a:buFontTx/>
              <a:buChar char="-"/>
            </a:pPr>
            <a:r>
              <a:rPr kumimoji="1" lang="de-DE" altLang="zh-TW" dirty="0" err="1"/>
              <a:t>And</a:t>
            </a:r>
            <a:r>
              <a:rPr kumimoji="1" lang="de-DE" altLang="zh-TW" dirty="0"/>
              <a:t> </a:t>
            </a:r>
            <a:r>
              <a:rPr kumimoji="1" lang="de-DE" altLang="zh-TW" dirty="0" err="1"/>
              <a:t>the</a:t>
            </a:r>
            <a:r>
              <a:rPr kumimoji="1" lang="de-DE" altLang="zh-TW" dirty="0"/>
              <a:t> </a:t>
            </a:r>
            <a:r>
              <a:rPr kumimoji="1" lang="de-DE" altLang="zh-TW" dirty="0" err="1"/>
              <a:t>whole</a:t>
            </a:r>
            <a:r>
              <a:rPr kumimoji="1" lang="de-DE" altLang="zh-TW" dirty="0"/>
              <a:t> </a:t>
            </a:r>
            <a:r>
              <a:rPr kumimoji="1" lang="de-DE" altLang="zh-TW" dirty="0" err="1"/>
              <a:t>window</a:t>
            </a:r>
            <a:r>
              <a:rPr kumimoji="1" lang="de-DE" altLang="zh-TW" dirty="0"/>
              <a:t> </a:t>
            </a:r>
            <a:r>
              <a:rPr kumimoji="1" lang="de-DE" altLang="zh-TW" dirty="0" err="1"/>
              <a:t>of</a:t>
            </a:r>
            <a:r>
              <a:rPr kumimoji="1" lang="de-DE" altLang="zh-TW" dirty="0"/>
              <a:t> </a:t>
            </a:r>
            <a:r>
              <a:rPr kumimoji="1" lang="de-DE" altLang="zh-TW" dirty="0" err="1"/>
              <a:t>this</a:t>
            </a:r>
            <a:r>
              <a:rPr kumimoji="1" lang="de-DE" altLang="zh-TW" dirty="0"/>
              <a:t> </a:t>
            </a:r>
            <a:r>
              <a:rPr kumimoji="1" lang="de-DE" altLang="zh-TW" dirty="0" err="1"/>
              <a:t>data</a:t>
            </a:r>
            <a:r>
              <a:rPr kumimoji="1" lang="de-DE" altLang="zh-TW" dirty="0"/>
              <a:t> will </a:t>
            </a:r>
            <a:r>
              <a:rPr kumimoji="1" lang="de-DE" altLang="zh-TW" dirty="0" err="1"/>
              <a:t>be</a:t>
            </a:r>
            <a:r>
              <a:rPr kumimoji="1" lang="de-DE" altLang="zh-TW" dirty="0"/>
              <a:t> </a:t>
            </a:r>
            <a:r>
              <a:rPr kumimoji="1" lang="de-DE" altLang="zh-TW" dirty="0" err="1"/>
              <a:t>considered</a:t>
            </a:r>
            <a:endParaRPr kumimoji="1" lang="de-DE" altLang="zh-TW" dirty="0"/>
          </a:p>
          <a:p>
            <a:endParaRPr kumimoji="1" lang="de-DE" altLang="zh-TW" dirty="0"/>
          </a:p>
        </p:txBody>
      </p:sp>
      <p:sp>
        <p:nvSpPr>
          <p:cNvPr id="4" name="投影片編號版面配置區 3"/>
          <p:cNvSpPr>
            <a:spLocks noGrp="1"/>
          </p:cNvSpPr>
          <p:nvPr>
            <p:ph type="sldNum" sz="quarter" idx="10"/>
          </p:nvPr>
        </p:nvSpPr>
        <p:spPr/>
        <p:txBody>
          <a:bodyPr/>
          <a:lstStyle/>
          <a:p>
            <a:fld id="{29B345D7-55AB-4B48-8AB2-8464011C9203}" type="slidenum">
              <a:rPr lang="en-US" smtClean="0"/>
              <a:t>21</a:t>
            </a:fld>
            <a:endParaRPr lang="en-US"/>
          </a:p>
        </p:txBody>
      </p:sp>
    </p:spTree>
    <p:extLst>
      <p:ext uri="{BB962C8B-B14F-4D97-AF65-F5344CB8AC3E}">
        <p14:creationId xmlns:p14="http://schemas.microsoft.com/office/powerpoint/2010/main" val="506080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Tx/>
              <a:buChar char="-"/>
            </a:pPr>
            <a:r>
              <a:rPr kumimoji="1" lang="de-DE" altLang="zh-TW" dirty="0" err="1"/>
              <a:t>We</a:t>
            </a:r>
            <a:r>
              <a:rPr kumimoji="1" lang="de-DE" altLang="zh-TW" dirty="0"/>
              <a:t> also </a:t>
            </a:r>
            <a:r>
              <a:rPr kumimoji="1" lang="de-DE" altLang="zh-TW" dirty="0" err="1"/>
              <a:t>have</a:t>
            </a:r>
            <a:r>
              <a:rPr kumimoji="1" lang="de-DE" altLang="zh-TW" dirty="0"/>
              <a:t> a </a:t>
            </a:r>
            <a:r>
              <a:rPr kumimoji="1" lang="de-DE" altLang="zh-TW" dirty="0" err="1"/>
              <a:t>state</a:t>
            </a:r>
            <a:r>
              <a:rPr kumimoji="1" lang="de-DE" altLang="zh-TW" dirty="0"/>
              <a:t> </a:t>
            </a:r>
            <a:r>
              <a:rPr kumimoji="1" lang="de-DE" altLang="zh-TW" dirty="0" err="1"/>
              <a:t>stability</a:t>
            </a:r>
            <a:endParaRPr kumimoji="1" lang="de-DE" altLang="zh-TW" dirty="0"/>
          </a:p>
          <a:p>
            <a:pPr marL="171450" indent="-171450">
              <a:buFontTx/>
              <a:buChar char="-"/>
            </a:pPr>
            <a:r>
              <a:rPr kumimoji="1" lang="de-DE" altLang="zh-TW" dirty="0"/>
              <a:t>The </a:t>
            </a:r>
            <a:r>
              <a:rPr kumimoji="1" lang="de-DE" altLang="zh-TW" dirty="0" err="1"/>
              <a:t>correction</a:t>
            </a:r>
            <a:r>
              <a:rPr kumimoji="1" lang="de-DE" altLang="zh-TW" dirty="0"/>
              <a:t> </a:t>
            </a:r>
            <a:r>
              <a:rPr kumimoji="1" lang="de-DE" altLang="zh-TW" dirty="0" err="1"/>
              <a:t>is</a:t>
            </a:r>
            <a:r>
              <a:rPr kumimoji="1" lang="de-DE" altLang="zh-TW" dirty="0"/>
              <a:t> </a:t>
            </a:r>
            <a:r>
              <a:rPr kumimoji="1" lang="de-DE" altLang="zh-TW" dirty="0" err="1"/>
              <a:t>based</a:t>
            </a:r>
            <a:r>
              <a:rPr kumimoji="1" lang="de-DE" altLang="zh-TW" dirty="0"/>
              <a:t> on </a:t>
            </a:r>
            <a:r>
              <a:rPr kumimoji="1" lang="de-DE" altLang="zh-TW" dirty="0" err="1"/>
              <a:t>the</a:t>
            </a:r>
            <a:r>
              <a:rPr kumimoji="1" lang="de-DE" altLang="zh-TW" dirty="0"/>
              <a:t> </a:t>
            </a:r>
            <a:r>
              <a:rPr kumimoji="1" lang="de-DE" altLang="zh-TW" dirty="0" err="1"/>
              <a:t>currnet</a:t>
            </a:r>
            <a:r>
              <a:rPr kumimoji="1" lang="de-DE" altLang="zh-TW" dirty="0"/>
              <a:t> </a:t>
            </a:r>
            <a:r>
              <a:rPr kumimoji="1" lang="de-DE" altLang="zh-TW" dirty="0" err="1"/>
              <a:t>latest</a:t>
            </a:r>
            <a:r>
              <a:rPr kumimoji="1" lang="de-DE" altLang="zh-TW" dirty="0"/>
              <a:t> 4 </a:t>
            </a:r>
            <a:r>
              <a:rPr kumimoji="1" lang="de-DE" altLang="zh-TW" dirty="0" err="1"/>
              <a:t>activities</a:t>
            </a:r>
            <a:r>
              <a:rPr kumimoji="1" lang="de-DE" altLang="zh-TW" dirty="0"/>
              <a:t> </a:t>
            </a:r>
          </a:p>
          <a:p>
            <a:pPr marL="171450" indent="-171450">
              <a:buFontTx/>
              <a:buChar char="-"/>
            </a:pPr>
            <a:r>
              <a:rPr kumimoji="1" lang="de-DE" altLang="zh-TW" dirty="0" err="1"/>
              <a:t>For</a:t>
            </a:r>
            <a:r>
              <a:rPr kumimoji="1" lang="de-DE" altLang="zh-TW" dirty="0"/>
              <a:t> </a:t>
            </a:r>
            <a:r>
              <a:rPr kumimoji="1" lang="de-DE" altLang="zh-TW" dirty="0" err="1"/>
              <a:t>examample</a:t>
            </a:r>
            <a:r>
              <a:rPr kumimoji="1" lang="de-DE" altLang="zh-TW" dirty="0"/>
              <a:t> </a:t>
            </a:r>
            <a:r>
              <a:rPr kumimoji="1" lang="de-DE" altLang="zh-TW" dirty="0" err="1"/>
              <a:t>if</a:t>
            </a:r>
            <a:r>
              <a:rPr kumimoji="1" lang="de-DE" altLang="zh-TW" dirty="0"/>
              <a:t>… </a:t>
            </a:r>
            <a:r>
              <a:rPr kumimoji="1" lang="de-DE" altLang="zh-TW" dirty="0" err="1"/>
              <a:t>the</a:t>
            </a:r>
            <a:r>
              <a:rPr kumimoji="1" lang="de-DE" altLang="zh-TW" dirty="0"/>
              <a:t> </a:t>
            </a:r>
            <a:r>
              <a:rPr kumimoji="1" lang="de-DE" altLang="zh-TW" dirty="0" err="1"/>
              <a:t>walk</a:t>
            </a:r>
            <a:r>
              <a:rPr kumimoji="1" lang="de-DE" altLang="zh-TW" dirty="0"/>
              <a:t> </a:t>
            </a:r>
            <a:r>
              <a:rPr kumimoji="1" lang="de-DE" altLang="zh-TW" dirty="0" err="1"/>
              <a:t>state</a:t>
            </a:r>
            <a:r>
              <a:rPr kumimoji="1" lang="de-DE" altLang="zh-TW" dirty="0"/>
              <a:t> </a:t>
            </a:r>
            <a:r>
              <a:rPr kumimoji="1" lang="de-DE" altLang="zh-TW" dirty="0" err="1"/>
              <a:t>could</a:t>
            </a:r>
            <a:r>
              <a:rPr kumimoji="1" lang="de-DE" altLang="zh-TW" dirty="0"/>
              <a:t> </a:t>
            </a:r>
            <a:r>
              <a:rPr kumimoji="1" lang="de-DE" altLang="zh-TW" dirty="0" err="1"/>
              <a:t>be</a:t>
            </a:r>
            <a:r>
              <a:rPr kumimoji="1" lang="de-DE" altLang="zh-TW" dirty="0"/>
              <a:t> a potential </a:t>
            </a:r>
            <a:r>
              <a:rPr kumimoji="1" lang="de-DE" altLang="zh-TW" dirty="0" err="1"/>
              <a:t>error</a:t>
            </a:r>
            <a:r>
              <a:rPr kumimoji="1" lang="de-DE" altLang="zh-TW" dirty="0"/>
              <a:t> </a:t>
            </a:r>
          </a:p>
          <a:p>
            <a:pPr marL="171450" indent="-171450">
              <a:buFontTx/>
              <a:buChar char="-"/>
            </a:pPr>
            <a:r>
              <a:rPr kumimoji="1" lang="de-DE" altLang="zh-TW" dirty="0" err="1"/>
              <a:t>If</a:t>
            </a:r>
            <a:r>
              <a:rPr kumimoji="1" lang="de-DE" altLang="zh-TW" dirty="0"/>
              <a:t> </a:t>
            </a:r>
            <a:r>
              <a:rPr kumimoji="1" lang="de-DE" altLang="zh-TW" dirty="0" err="1"/>
              <a:t>we</a:t>
            </a:r>
            <a:r>
              <a:rPr kumimoji="1" lang="de-DE" altLang="zh-TW" dirty="0"/>
              <a:t> just </a:t>
            </a:r>
            <a:r>
              <a:rPr kumimoji="1" lang="de-DE" altLang="zh-TW" dirty="0" err="1"/>
              <a:t>thinkk</a:t>
            </a:r>
            <a:r>
              <a:rPr kumimoji="1" lang="de-DE" altLang="zh-TW" dirty="0"/>
              <a:t> </a:t>
            </a:r>
            <a:r>
              <a:rPr kumimoji="1" lang="de-DE" altLang="zh-TW" dirty="0" err="1"/>
              <a:t>of</a:t>
            </a:r>
            <a:r>
              <a:rPr kumimoji="1" lang="de-DE" altLang="zh-TW" dirty="0"/>
              <a:t> </a:t>
            </a:r>
            <a:r>
              <a:rPr kumimoji="1" lang="de-DE" altLang="zh-TW" dirty="0" err="1"/>
              <a:t>the</a:t>
            </a:r>
            <a:r>
              <a:rPr kumimoji="1" lang="de-DE" altLang="zh-TW" dirty="0"/>
              <a:t> </a:t>
            </a:r>
            <a:r>
              <a:rPr kumimoji="1" lang="de-DE" altLang="zh-TW" dirty="0" err="1"/>
              <a:t>reality</a:t>
            </a:r>
            <a:r>
              <a:rPr kumimoji="1" lang="de-DE" altLang="zh-TW" dirty="0"/>
              <a:t>, </a:t>
            </a:r>
            <a:r>
              <a:rPr kumimoji="1" lang="de-DE" altLang="zh-TW" dirty="0" err="1"/>
              <a:t>the</a:t>
            </a:r>
            <a:r>
              <a:rPr kumimoji="1" lang="de-DE" altLang="zh-TW" dirty="0"/>
              <a:t> </a:t>
            </a:r>
            <a:r>
              <a:rPr kumimoji="1" lang="de-DE" altLang="zh-TW" dirty="0" err="1"/>
              <a:t>activity</a:t>
            </a:r>
            <a:r>
              <a:rPr kumimoji="1" lang="de-DE" altLang="zh-TW" dirty="0"/>
              <a:t> </a:t>
            </a:r>
            <a:r>
              <a:rPr kumimoji="1" lang="de-DE" altLang="zh-TW" dirty="0" err="1"/>
              <a:t>that</a:t>
            </a:r>
            <a:r>
              <a:rPr kumimoji="1" lang="de-DE" altLang="zh-TW" dirty="0"/>
              <a:t> </a:t>
            </a:r>
            <a:r>
              <a:rPr kumimoji="1" lang="de-DE" altLang="zh-TW" dirty="0" err="1"/>
              <a:t>we</a:t>
            </a:r>
            <a:r>
              <a:rPr kumimoji="1" lang="de-DE" altLang="zh-TW" dirty="0"/>
              <a:t> do last at least 2 </a:t>
            </a:r>
            <a:r>
              <a:rPr kumimoji="1" lang="de-DE" altLang="zh-TW" dirty="0" err="1"/>
              <a:t>to</a:t>
            </a:r>
            <a:r>
              <a:rPr kumimoji="1" lang="de-DE" altLang="zh-TW" dirty="0"/>
              <a:t> </a:t>
            </a:r>
            <a:r>
              <a:rPr kumimoji="1" lang="de-DE" altLang="zh-TW" dirty="0" err="1"/>
              <a:t>three</a:t>
            </a:r>
            <a:r>
              <a:rPr kumimoji="1" lang="de-DE" altLang="zh-TW" dirty="0"/>
              <a:t> </a:t>
            </a:r>
            <a:r>
              <a:rPr kumimoji="1" lang="de-DE" altLang="zh-TW" dirty="0" err="1"/>
              <a:t>second</a:t>
            </a:r>
            <a:r>
              <a:rPr kumimoji="1" lang="de-DE" altLang="zh-TW" dirty="0"/>
              <a:t> </a:t>
            </a:r>
          </a:p>
          <a:p>
            <a:pPr marL="171450" indent="-171450">
              <a:buFontTx/>
              <a:buChar char="-"/>
            </a:pPr>
            <a:r>
              <a:rPr kumimoji="1" lang="de-DE" altLang="zh-TW" dirty="0"/>
              <a:t>So </a:t>
            </a:r>
            <a:r>
              <a:rPr kumimoji="1" lang="de-DE" altLang="zh-TW" dirty="0" err="1"/>
              <a:t>the</a:t>
            </a:r>
            <a:r>
              <a:rPr kumimoji="1" lang="de-DE" altLang="zh-TW" dirty="0"/>
              <a:t> </a:t>
            </a:r>
            <a:r>
              <a:rPr kumimoji="1" lang="de-DE" altLang="zh-TW" dirty="0" err="1"/>
              <a:t>activity</a:t>
            </a:r>
            <a:r>
              <a:rPr kumimoji="1" lang="de-DE" altLang="zh-TW" dirty="0"/>
              <a:t> </a:t>
            </a:r>
            <a:r>
              <a:rPr kumimoji="1" lang="de-DE" altLang="zh-TW" dirty="0" err="1"/>
              <a:t>displayed</a:t>
            </a:r>
            <a:r>
              <a:rPr kumimoji="1" lang="de-DE" altLang="zh-TW" dirty="0"/>
              <a:t> on </a:t>
            </a:r>
            <a:r>
              <a:rPr kumimoji="1" lang="de-DE" altLang="zh-TW" dirty="0" err="1"/>
              <a:t>the</a:t>
            </a:r>
            <a:r>
              <a:rPr kumimoji="1" lang="de-DE" altLang="zh-TW" dirty="0"/>
              <a:t> top </a:t>
            </a:r>
            <a:r>
              <a:rPr kumimoji="1" lang="de-DE" altLang="zh-TW" dirty="0" err="1"/>
              <a:t>of</a:t>
            </a:r>
            <a:r>
              <a:rPr kumimoji="1" lang="de-DE" altLang="zh-TW" dirty="0"/>
              <a:t> </a:t>
            </a:r>
            <a:r>
              <a:rPr kumimoji="1" lang="de-DE" altLang="zh-TW" dirty="0" err="1"/>
              <a:t>the</a:t>
            </a:r>
            <a:r>
              <a:rPr kumimoji="1" lang="de-DE" altLang="zh-TW" dirty="0"/>
              <a:t> </a:t>
            </a:r>
            <a:r>
              <a:rPr kumimoji="1" lang="de-DE" altLang="zh-TW" dirty="0" err="1"/>
              <a:t>app</a:t>
            </a:r>
            <a:r>
              <a:rPr kumimoji="1" lang="de-DE" altLang="zh-TW" dirty="0"/>
              <a:t> </a:t>
            </a:r>
            <a:r>
              <a:rPr kumimoji="1" lang="de-DE" altLang="zh-TW" dirty="0" err="1"/>
              <a:t>is</a:t>
            </a:r>
            <a:r>
              <a:rPr kumimoji="1" lang="de-DE" altLang="zh-TW" dirty="0"/>
              <a:t> </a:t>
            </a:r>
            <a:r>
              <a:rPr kumimoji="1" lang="de-DE" altLang="zh-TW" dirty="0" err="1"/>
              <a:t>the</a:t>
            </a:r>
            <a:r>
              <a:rPr kumimoji="1" lang="de-DE" altLang="zh-TW" dirty="0"/>
              <a:t> </a:t>
            </a:r>
            <a:r>
              <a:rPr kumimoji="1" lang="de-DE" altLang="zh-TW" dirty="0" err="1"/>
              <a:t>previous</a:t>
            </a:r>
            <a:r>
              <a:rPr kumimoji="1" lang="de-DE" altLang="zh-TW" dirty="0"/>
              <a:t> </a:t>
            </a:r>
            <a:r>
              <a:rPr kumimoji="1" lang="de-DE" altLang="zh-TW" dirty="0" err="1"/>
              <a:t>state</a:t>
            </a:r>
            <a:endParaRPr kumimoji="1" lang="zh-TW" altLang="en-US" dirty="0"/>
          </a:p>
        </p:txBody>
      </p:sp>
      <p:sp>
        <p:nvSpPr>
          <p:cNvPr id="4" name="投影片編號版面配置區 3"/>
          <p:cNvSpPr>
            <a:spLocks noGrp="1"/>
          </p:cNvSpPr>
          <p:nvPr>
            <p:ph type="sldNum" sz="quarter" idx="10"/>
          </p:nvPr>
        </p:nvSpPr>
        <p:spPr/>
        <p:txBody>
          <a:bodyPr/>
          <a:lstStyle/>
          <a:p>
            <a:fld id="{29B345D7-55AB-4B48-8AB2-8464011C9203}" type="slidenum">
              <a:rPr lang="en-US" smtClean="0"/>
              <a:t>22</a:t>
            </a:fld>
            <a:endParaRPr lang="en-US"/>
          </a:p>
        </p:txBody>
      </p:sp>
    </p:spTree>
    <p:extLst>
      <p:ext uri="{BB962C8B-B14F-4D97-AF65-F5344CB8AC3E}">
        <p14:creationId xmlns:p14="http://schemas.microsoft.com/office/powerpoint/2010/main" val="390473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de-DE" altLang="zh-TW" noProof="1"/>
              <a:t>First, I will introduce the basic concept of our approach, which is designed in Matlab. Then we come to the actual classifier model for activity recognization, which is in our case a Neural Network classifier implemented and trained in Tensorflow. </a:t>
            </a:r>
          </a:p>
          <a:p>
            <a:endParaRPr kumimoji="1" lang="de-DE" altLang="zh-TW" noProof="1"/>
          </a:p>
          <a:p>
            <a:r>
              <a:rPr kumimoji="1" lang="de-DE" altLang="zh-TW" noProof="1"/>
              <a:t>Then, we will explain the activities that are recognized by our model, the development of the Android application, the additional features we accomplished. And finally, we are going to sum up the whole content and give a short evaluation. </a:t>
            </a:r>
          </a:p>
        </p:txBody>
      </p:sp>
      <p:sp>
        <p:nvSpPr>
          <p:cNvPr id="4" name="投影片編號版面配置區 3"/>
          <p:cNvSpPr>
            <a:spLocks noGrp="1"/>
          </p:cNvSpPr>
          <p:nvPr>
            <p:ph type="sldNum" sz="quarter" idx="10"/>
          </p:nvPr>
        </p:nvSpPr>
        <p:spPr/>
        <p:txBody>
          <a:bodyPr/>
          <a:lstStyle/>
          <a:p>
            <a:fld id="{29B345D7-55AB-4B48-8AB2-8464011C9203}" type="slidenum">
              <a:rPr lang="en-US" smtClean="0"/>
              <a:t>2</a:t>
            </a:fld>
            <a:endParaRPr lang="en-US"/>
          </a:p>
        </p:txBody>
      </p:sp>
    </p:spTree>
    <p:extLst>
      <p:ext uri="{BB962C8B-B14F-4D97-AF65-F5344CB8AC3E}">
        <p14:creationId xmlns:p14="http://schemas.microsoft.com/office/powerpoint/2010/main" val="1078187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The training data contains noise, collected data are from different people, so it is very </a:t>
            </a:r>
            <a:r>
              <a:rPr lang="en-US" baseline="0" dirty="0" err="1"/>
              <a:t>nosiy</a:t>
            </a:r>
            <a:r>
              <a:rPr lang="en-US" baseline="0" dirty="0"/>
              <a:t>, but good prediction, app </a:t>
            </a:r>
          </a:p>
          <a:p>
            <a:pPr marL="171450" indent="-171450">
              <a:buFontTx/>
              <a:buChar char="-"/>
            </a:pPr>
            <a:r>
              <a:rPr lang="en-US" baseline="0" dirty="0" err="1"/>
              <a:t>Traning</a:t>
            </a:r>
            <a:r>
              <a:rPr lang="en-US" baseline="0" dirty="0"/>
              <a:t> large </a:t>
            </a:r>
            <a:r>
              <a:rPr lang="en-US" baseline="0" dirty="0" err="1"/>
              <a:t>nuron</a:t>
            </a:r>
            <a:r>
              <a:rPr lang="en-US" baseline="0" dirty="0"/>
              <a:t> data,, high nonlinearity, need a lot of training model </a:t>
            </a:r>
          </a:p>
          <a:p>
            <a:pPr marL="171450" indent="-171450">
              <a:buFontTx/>
              <a:buChar char="-"/>
            </a:pPr>
            <a:r>
              <a:rPr lang="en-US" baseline="0" dirty="0"/>
              <a:t>Position of the sensor chest </a:t>
            </a:r>
            <a:r>
              <a:rPr lang="en-US" baseline="0" dirty="0" err="1"/>
              <a:t>posistion</a:t>
            </a:r>
            <a:r>
              <a:rPr lang="en-US" baseline="0" dirty="0"/>
              <a:t> </a:t>
            </a:r>
          </a:p>
          <a:p>
            <a:pPr marL="171450" indent="-171450">
              <a:buFontTx/>
              <a:buChar char="-"/>
            </a:pPr>
            <a:r>
              <a:rPr lang="en-US" baseline="0" dirty="0"/>
              <a:t>Angel end position must be the same</a:t>
            </a:r>
          </a:p>
          <a:p>
            <a:pPr marL="171450" indent="-171450">
              <a:buFontTx/>
              <a:buChar char="-"/>
            </a:pPr>
            <a:r>
              <a:rPr lang="en-US" baseline="0" dirty="0"/>
              <a:t>Jumping running within 0.8 second </a:t>
            </a:r>
          </a:p>
          <a:p>
            <a:pPr marL="171450" indent="-171450">
              <a:buFontTx/>
              <a:buChar char="-"/>
            </a:pPr>
            <a:endParaRPr lang="en-US" baseline="0" dirty="0"/>
          </a:p>
          <a:p>
            <a:pPr marL="171450" indent="-171450">
              <a:buFontTx/>
              <a:buChar char="-"/>
            </a:pPr>
            <a:endParaRPr lang="en-US" baseline="0" dirty="0"/>
          </a:p>
          <a:p>
            <a:pPr marL="171450" indent="-171450">
              <a:buFontTx/>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fld id="{29B345D7-55AB-4B48-8AB2-8464011C9203}" type="slidenum">
              <a:rPr lang="en-US" smtClean="0"/>
              <a:t>23</a:t>
            </a:fld>
            <a:endParaRPr lang="en-US"/>
          </a:p>
        </p:txBody>
      </p:sp>
    </p:spTree>
    <p:extLst>
      <p:ext uri="{BB962C8B-B14F-4D97-AF65-F5344CB8AC3E}">
        <p14:creationId xmlns:p14="http://schemas.microsoft.com/office/powerpoint/2010/main" val="1887658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9B345D7-55AB-4B48-8AB2-8464011C9203}" type="slidenum">
              <a:rPr lang="en-US" smtClean="0"/>
              <a:t>24</a:t>
            </a:fld>
            <a:endParaRPr lang="en-US"/>
          </a:p>
        </p:txBody>
      </p:sp>
    </p:spTree>
    <p:extLst>
      <p:ext uri="{BB962C8B-B14F-4D97-AF65-F5344CB8AC3E}">
        <p14:creationId xmlns:p14="http://schemas.microsoft.com/office/powerpoint/2010/main" val="1174620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Tx/>
              <a:buChar char="-"/>
            </a:pPr>
            <a:r>
              <a:rPr kumimoji="1" lang="de-DE" altLang="zh-TW" dirty="0" err="1"/>
              <a:t>Accoring</a:t>
            </a:r>
            <a:r>
              <a:rPr kumimoji="1" lang="de-DE" altLang="zh-TW" dirty="0"/>
              <a:t> </a:t>
            </a:r>
            <a:r>
              <a:rPr kumimoji="1" lang="de-DE" altLang="zh-TW" dirty="0" err="1"/>
              <a:t>to</a:t>
            </a:r>
            <a:r>
              <a:rPr kumimoji="1" lang="de-DE" altLang="zh-TW" dirty="0"/>
              <a:t> </a:t>
            </a:r>
            <a:r>
              <a:rPr kumimoji="1" lang="de-DE" altLang="zh-TW" dirty="0" err="1"/>
              <a:t>the</a:t>
            </a:r>
            <a:r>
              <a:rPr kumimoji="1" lang="de-DE" altLang="zh-TW" dirty="0"/>
              <a:t> </a:t>
            </a:r>
            <a:r>
              <a:rPr kumimoji="1" lang="de-DE" altLang="zh-TW" dirty="0" err="1"/>
              <a:t>gantt</a:t>
            </a:r>
            <a:r>
              <a:rPr kumimoji="1" lang="de-DE" altLang="zh-TW" dirty="0"/>
              <a:t> </a:t>
            </a:r>
            <a:r>
              <a:rPr kumimoji="1" lang="de-DE" altLang="zh-TW" dirty="0" err="1"/>
              <a:t>chart</a:t>
            </a:r>
            <a:r>
              <a:rPr kumimoji="1" lang="de-DE" altLang="zh-TW" dirty="0"/>
              <a:t>, </a:t>
            </a:r>
            <a:r>
              <a:rPr kumimoji="1" lang="de-DE" altLang="zh-TW" dirty="0" err="1"/>
              <a:t>basically</a:t>
            </a:r>
            <a:r>
              <a:rPr kumimoji="1" lang="de-DE" altLang="zh-TW" dirty="0"/>
              <a:t> </a:t>
            </a:r>
            <a:r>
              <a:rPr kumimoji="1" lang="de-DE" altLang="zh-TW" dirty="0" err="1"/>
              <a:t>we</a:t>
            </a:r>
            <a:r>
              <a:rPr kumimoji="1" lang="de-DE" altLang="zh-TW" dirty="0"/>
              <a:t> stick </a:t>
            </a:r>
            <a:r>
              <a:rPr kumimoji="1" lang="de-DE" altLang="zh-TW" dirty="0" err="1"/>
              <a:t>to</a:t>
            </a:r>
            <a:r>
              <a:rPr kumimoji="1" lang="de-DE" altLang="zh-TW" dirty="0"/>
              <a:t> </a:t>
            </a:r>
            <a:r>
              <a:rPr kumimoji="1" lang="de-DE" altLang="zh-TW" dirty="0" err="1"/>
              <a:t>the</a:t>
            </a:r>
            <a:r>
              <a:rPr kumimoji="1" lang="de-DE" altLang="zh-TW" dirty="0"/>
              <a:t> </a:t>
            </a:r>
            <a:r>
              <a:rPr kumimoji="1" lang="de-DE" altLang="zh-TW" dirty="0" err="1"/>
              <a:t>chart</a:t>
            </a:r>
            <a:r>
              <a:rPr kumimoji="1" lang="de-DE" altLang="zh-TW" dirty="0"/>
              <a:t> </a:t>
            </a:r>
          </a:p>
          <a:p>
            <a:pPr marL="171450" indent="-171450">
              <a:buFontTx/>
              <a:buChar char="-"/>
            </a:pPr>
            <a:r>
              <a:rPr kumimoji="1" lang="de-DE" altLang="zh-TW" dirty="0"/>
              <a:t>But at </a:t>
            </a:r>
            <a:r>
              <a:rPr kumimoji="1" lang="de-DE" altLang="zh-TW" dirty="0" err="1"/>
              <a:t>the</a:t>
            </a:r>
            <a:r>
              <a:rPr kumimoji="1" lang="de-DE" altLang="zh-TW" dirty="0"/>
              <a:t> </a:t>
            </a:r>
            <a:r>
              <a:rPr kumimoji="1" lang="de-DE" altLang="zh-TW" dirty="0" err="1"/>
              <a:t>beginning</a:t>
            </a:r>
            <a:r>
              <a:rPr kumimoji="1" lang="de-DE" altLang="zh-TW" dirty="0"/>
              <a:t> </a:t>
            </a:r>
            <a:r>
              <a:rPr kumimoji="1" lang="de-DE" altLang="zh-TW" dirty="0" err="1"/>
              <a:t>of</a:t>
            </a:r>
            <a:r>
              <a:rPr kumimoji="1" lang="de-DE" altLang="zh-TW" dirty="0"/>
              <a:t> </a:t>
            </a:r>
            <a:r>
              <a:rPr kumimoji="1" lang="de-DE" altLang="zh-TW" dirty="0" err="1"/>
              <a:t>december</a:t>
            </a:r>
            <a:r>
              <a:rPr kumimoji="1" lang="de-DE" altLang="zh-TW" dirty="0"/>
              <a:t>: f </a:t>
            </a:r>
            <a:r>
              <a:rPr kumimoji="1" lang="de-DE" altLang="zh-TW" dirty="0" err="1"/>
              <a:t>implementing</a:t>
            </a:r>
            <a:r>
              <a:rPr kumimoji="1" lang="de-DE" altLang="zh-TW" dirty="0"/>
              <a:t> </a:t>
            </a:r>
            <a:r>
              <a:rPr kumimoji="1" lang="de-DE" altLang="zh-TW" dirty="0" err="1"/>
              <a:t>the</a:t>
            </a:r>
            <a:r>
              <a:rPr kumimoji="1" lang="de-DE" altLang="zh-TW" dirty="0"/>
              <a:t> </a:t>
            </a:r>
            <a:r>
              <a:rPr kumimoji="1" lang="de-DE" altLang="zh-TW" dirty="0" err="1"/>
              <a:t>algorithm</a:t>
            </a:r>
            <a:r>
              <a:rPr kumimoji="1" lang="de-DE" altLang="zh-TW" dirty="0"/>
              <a:t>, </a:t>
            </a:r>
            <a:r>
              <a:rPr kumimoji="1" lang="de-DE" altLang="zh-TW" dirty="0" err="1"/>
              <a:t>we</a:t>
            </a:r>
            <a:r>
              <a:rPr kumimoji="1" lang="de-DE" altLang="zh-TW" dirty="0"/>
              <a:t> </a:t>
            </a:r>
            <a:r>
              <a:rPr kumimoji="1" lang="de-DE" altLang="zh-TW" dirty="0" err="1"/>
              <a:t>delayed</a:t>
            </a:r>
            <a:r>
              <a:rPr kumimoji="1" lang="de-DE" altLang="zh-TW" dirty="0"/>
              <a:t> </a:t>
            </a:r>
            <a:r>
              <a:rPr kumimoji="1" lang="de-DE" altLang="zh-TW" dirty="0" err="1"/>
              <a:t>for</a:t>
            </a:r>
            <a:r>
              <a:rPr kumimoji="1" lang="de-DE" altLang="zh-TW" dirty="0"/>
              <a:t> </a:t>
            </a:r>
            <a:r>
              <a:rPr kumimoji="1" lang="de-DE" altLang="zh-TW" dirty="0" err="1"/>
              <a:t>two</a:t>
            </a:r>
            <a:r>
              <a:rPr kumimoji="1" lang="de-DE" altLang="zh-TW" dirty="0"/>
              <a:t> </a:t>
            </a:r>
            <a:r>
              <a:rPr kumimoji="1" lang="de-DE" altLang="zh-TW" dirty="0" err="1"/>
              <a:t>week</a:t>
            </a:r>
            <a:endParaRPr kumimoji="1" lang="de-DE" altLang="zh-TW" dirty="0"/>
          </a:p>
          <a:p>
            <a:pPr marL="171450" indent="-171450">
              <a:buFontTx/>
              <a:buChar char="-"/>
            </a:pPr>
            <a:r>
              <a:rPr kumimoji="1" lang="de-DE" altLang="zh-TW" dirty="0"/>
              <a:t>But </a:t>
            </a:r>
            <a:r>
              <a:rPr kumimoji="1" lang="de-DE" altLang="zh-TW" dirty="0" err="1"/>
              <a:t>powerede</a:t>
            </a:r>
            <a:r>
              <a:rPr kumimoji="1" lang="de-DE" altLang="zh-TW" dirty="0"/>
              <a:t> </a:t>
            </a:r>
            <a:r>
              <a:rPr kumimoji="1" lang="de-DE" altLang="zh-TW" dirty="0" err="1"/>
              <a:t>up</a:t>
            </a:r>
            <a:r>
              <a:rPr kumimoji="1" lang="de-DE" altLang="zh-TW" dirty="0"/>
              <a:t> in </a:t>
            </a:r>
            <a:r>
              <a:rPr kumimoji="1" lang="de-DE" altLang="zh-TW" dirty="0" err="1"/>
              <a:t>the</a:t>
            </a:r>
            <a:r>
              <a:rPr kumimoji="1" lang="de-DE" altLang="zh-TW" dirty="0"/>
              <a:t> </a:t>
            </a:r>
            <a:r>
              <a:rPr kumimoji="1" lang="de-DE" altLang="zh-TW" dirty="0" err="1"/>
              <a:t>chrismas</a:t>
            </a:r>
            <a:r>
              <a:rPr kumimoji="1" lang="de-DE" altLang="zh-TW" dirty="0"/>
              <a:t> break </a:t>
            </a:r>
          </a:p>
          <a:p>
            <a:pPr marL="171450" indent="-171450">
              <a:buFontTx/>
              <a:buChar char="-"/>
            </a:pPr>
            <a:r>
              <a:rPr kumimoji="1" lang="de-DE" altLang="zh-TW" dirty="0" err="1"/>
              <a:t>And</a:t>
            </a:r>
            <a:r>
              <a:rPr kumimoji="1" lang="de-DE" altLang="zh-TW" dirty="0"/>
              <a:t> </a:t>
            </a:r>
            <a:r>
              <a:rPr kumimoji="1" lang="de-DE" altLang="zh-TW" dirty="0" err="1"/>
              <a:t>finished</a:t>
            </a:r>
            <a:r>
              <a:rPr kumimoji="1" lang="de-DE" altLang="zh-TW" dirty="0"/>
              <a:t> </a:t>
            </a:r>
            <a:r>
              <a:rPr kumimoji="1" lang="de-DE" altLang="zh-TW" dirty="0" err="1"/>
              <a:t>early</a:t>
            </a:r>
            <a:r>
              <a:rPr kumimoji="1" lang="de-DE" altLang="zh-TW" dirty="0"/>
              <a:t> </a:t>
            </a:r>
            <a:r>
              <a:rPr kumimoji="1" lang="de-DE" altLang="zh-TW" dirty="0" err="1"/>
              <a:t>than</a:t>
            </a:r>
            <a:r>
              <a:rPr kumimoji="1" lang="de-DE" altLang="zh-TW" dirty="0"/>
              <a:t> </a:t>
            </a:r>
            <a:r>
              <a:rPr kumimoji="1" lang="de-DE" altLang="zh-TW" dirty="0" err="1"/>
              <a:t>we</a:t>
            </a:r>
            <a:r>
              <a:rPr kumimoji="1" lang="de-DE" altLang="zh-TW" dirty="0"/>
              <a:t> </a:t>
            </a:r>
            <a:r>
              <a:rPr kumimoji="1" lang="de-DE" altLang="zh-TW" dirty="0" err="1"/>
              <a:t>think</a:t>
            </a:r>
            <a:endParaRPr kumimoji="1" lang="de-DE" altLang="zh-TW" dirty="0"/>
          </a:p>
          <a:p>
            <a:pPr marL="171450" indent="-171450">
              <a:buFontTx/>
              <a:buChar char="-"/>
            </a:pPr>
            <a:r>
              <a:rPr kumimoji="1" lang="de-DE" altLang="zh-TW" dirty="0"/>
              <a:t>So </a:t>
            </a:r>
            <a:r>
              <a:rPr kumimoji="1" lang="de-DE" altLang="zh-TW" dirty="0" err="1"/>
              <a:t>the</a:t>
            </a:r>
            <a:r>
              <a:rPr kumimoji="1" lang="de-DE" altLang="zh-TW" dirty="0"/>
              <a:t> </a:t>
            </a:r>
            <a:r>
              <a:rPr kumimoji="1" lang="de-DE" altLang="zh-TW" dirty="0" err="1"/>
              <a:t>gannt</a:t>
            </a:r>
            <a:r>
              <a:rPr kumimoji="1" lang="de-DE" altLang="zh-TW" dirty="0"/>
              <a:t> </a:t>
            </a:r>
            <a:r>
              <a:rPr kumimoji="1" lang="de-DE" altLang="zh-TW" dirty="0" err="1"/>
              <a:t>chart</a:t>
            </a:r>
            <a:r>
              <a:rPr kumimoji="1" lang="de-DE" altLang="zh-TW" dirty="0"/>
              <a:t> </a:t>
            </a:r>
            <a:r>
              <a:rPr kumimoji="1" lang="de-DE" altLang="zh-TW" dirty="0" err="1"/>
              <a:t>really</a:t>
            </a:r>
            <a:r>
              <a:rPr kumimoji="1" lang="de-DE" altLang="zh-TW" dirty="0"/>
              <a:t> </a:t>
            </a:r>
            <a:r>
              <a:rPr kumimoji="1" lang="de-DE" altLang="zh-TW" dirty="0" err="1"/>
              <a:t>helped</a:t>
            </a:r>
            <a:r>
              <a:rPr kumimoji="1" lang="de-DE" altLang="zh-TW" dirty="0"/>
              <a:t> </a:t>
            </a:r>
            <a:r>
              <a:rPr kumimoji="1" lang="de-DE" altLang="zh-TW" dirty="0" err="1"/>
              <a:t>us</a:t>
            </a:r>
            <a:r>
              <a:rPr kumimoji="1" lang="de-DE" altLang="zh-TW" dirty="0"/>
              <a:t> </a:t>
            </a:r>
            <a:r>
              <a:rPr kumimoji="1" lang="de-DE" altLang="zh-TW" dirty="0" err="1"/>
              <a:t>to</a:t>
            </a:r>
            <a:r>
              <a:rPr kumimoji="1" lang="de-DE" altLang="zh-TW" dirty="0"/>
              <a:t> stick on </a:t>
            </a:r>
            <a:r>
              <a:rPr kumimoji="1" lang="de-DE" altLang="zh-TW" dirty="0" err="1"/>
              <a:t>the</a:t>
            </a:r>
            <a:r>
              <a:rPr kumimoji="1" lang="de-DE" altLang="zh-TW" dirty="0"/>
              <a:t> </a:t>
            </a:r>
            <a:r>
              <a:rPr kumimoji="1" lang="de-DE" altLang="zh-TW" dirty="0" err="1"/>
              <a:t>timeline</a:t>
            </a:r>
            <a:r>
              <a:rPr kumimoji="1" lang="de-DE" altLang="zh-TW" dirty="0"/>
              <a:t> </a:t>
            </a:r>
            <a:r>
              <a:rPr kumimoji="1" lang="de-DE" altLang="zh-TW" dirty="0" err="1"/>
              <a:t>and</a:t>
            </a:r>
            <a:r>
              <a:rPr kumimoji="1" lang="de-DE" altLang="zh-TW" dirty="0"/>
              <a:t> </a:t>
            </a:r>
            <a:r>
              <a:rPr kumimoji="1" lang="de-DE" altLang="zh-TW" dirty="0" err="1"/>
              <a:t>we</a:t>
            </a:r>
            <a:r>
              <a:rPr kumimoji="1" lang="de-DE" altLang="zh-TW" dirty="0"/>
              <a:t> </a:t>
            </a:r>
            <a:r>
              <a:rPr kumimoji="1" lang="de-DE" altLang="zh-TW" dirty="0" err="1"/>
              <a:t>can</a:t>
            </a:r>
            <a:r>
              <a:rPr kumimoji="1" lang="de-DE" altLang="zh-TW" dirty="0"/>
              <a:t> </a:t>
            </a:r>
            <a:r>
              <a:rPr kumimoji="1" lang="de-DE" altLang="zh-TW" dirty="0" err="1"/>
              <a:t>always</a:t>
            </a:r>
            <a:r>
              <a:rPr kumimoji="1" lang="de-DE" altLang="zh-TW" dirty="0"/>
              <a:t> </a:t>
            </a:r>
            <a:r>
              <a:rPr kumimoji="1" lang="de-DE" altLang="zh-TW" dirty="0" err="1"/>
              <a:t>refer</a:t>
            </a:r>
            <a:r>
              <a:rPr kumimoji="1" lang="de-DE" altLang="zh-TW" dirty="0"/>
              <a:t> </a:t>
            </a:r>
            <a:r>
              <a:rPr kumimoji="1" lang="de-DE" altLang="zh-TW" dirty="0" err="1"/>
              <a:t>and</a:t>
            </a:r>
            <a:r>
              <a:rPr kumimoji="1" lang="de-DE" altLang="zh-TW" dirty="0"/>
              <a:t> </a:t>
            </a:r>
            <a:r>
              <a:rPr kumimoji="1" lang="de-DE" altLang="zh-TW" dirty="0" err="1"/>
              <a:t>know</a:t>
            </a:r>
            <a:r>
              <a:rPr kumimoji="1" lang="de-DE" altLang="zh-TW" dirty="0"/>
              <a:t> </a:t>
            </a:r>
            <a:r>
              <a:rPr kumimoji="1" lang="de-DE" altLang="zh-TW" dirty="0" err="1"/>
              <a:t>oir</a:t>
            </a:r>
            <a:r>
              <a:rPr kumimoji="1" lang="de-DE" altLang="zh-TW" dirty="0"/>
              <a:t> </a:t>
            </a:r>
            <a:r>
              <a:rPr kumimoji="1" lang="de-DE" altLang="zh-TW" dirty="0" err="1"/>
              <a:t>procedure</a:t>
            </a:r>
            <a:r>
              <a:rPr kumimoji="1" lang="de-DE" altLang="zh-TW" dirty="0"/>
              <a:t> </a:t>
            </a:r>
            <a:endParaRPr kumimoji="1" lang="zh-TW" altLang="en-US" dirty="0"/>
          </a:p>
        </p:txBody>
      </p:sp>
      <p:sp>
        <p:nvSpPr>
          <p:cNvPr id="4" name="投影片編號版面配置區 3"/>
          <p:cNvSpPr>
            <a:spLocks noGrp="1"/>
          </p:cNvSpPr>
          <p:nvPr>
            <p:ph type="sldNum" sz="quarter" idx="10"/>
          </p:nvPr>
        </p:nvSpPr>
        <p:spPr/>
        <p:txBody>
          <a:bodyPr/>
          <a:lstStyle/>
          <a:p>
            <a:fld id="{29B345D7-55AB-4B48-8AB2-8464011C9203}" type="slidenum">
              <a:rPr lang="en-US" smtClean="0"/>
              <a:t>25</a:t>
            </a:fld>
            <a:endParaRPr lang="en-US"/>
          </a:p>
        </p:txBody>
      </p:sp>
    </p:spTree>
    <p:extLst>
      <p:ext uri="{BB962C8B-B14F-4D97-AF65-F5344CB8AC3E}">
        <p14:creationId xmlns:p14="http://schemas.microsoft.com/office/powerpoint/2010/main" val="3205370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1"/>
              <a:t>The ultimate objective of this project is to recognize activity based on triaxial acceleration data sequence collected by a sensor. So the first step would be analysing these data and to find a way to do classification based on the difference between data that are representing different activities.</a:t>
            </a:r>
          </a:p>
          <a:p>
            <a:endParaRPr lang="de-DE" noProof="1"/>
          </a:p>
          <a:p>
            <a:r>
              <a:rPr lang="de-DE" noProof="1"/>
              <a:t>In our approach, w</a:t>
            </a:r>
            <a:r>
              <a:rPr lang="en-US" noProof="1"/>
              <a:t>e consider extracting feature values from these data sequences and predict the activity based on these feature values. To do this, we consider training a classification model using the collected data. This model could be either a decision tree, or a kNN classifier or something similar.</a:t>
            </a:r>
          </a:p>
          <a:p>
            <a:endParaRPr lang="de-DE" noProof="1"/>
          </a:p>
          <a:p>
            <a:r>
              <a:rPr lang="de-DE" noProof="1"/>
              <a:t>This picture shows the data flow in our concept model. We have xyz acceleration values as input for the first block, which does the feature extraction. The extracted feature values are then concatenated into a vector and fed into the classifier, whose output is the final prediction.</a:t>
            </a:r>
            <a:endParaRPr lang="en-US" noProof="1"/>
          </a:p>
        </p:txBody>
      </p:sp>
      <p:sp>
        <p:nvSpPr>
          <p:cNvPr id="4" name="Slide Number Placeholder 3"/>
          <p:cNvSpPr>
            <a:spLocks noGrp="1"/>
          </p:cNvSpPr>
          <p:nvPr>
            <p:ph type="sldNum" sz="quarter" idx="10"/>
          </p:nvPr>
        </p:nvSpPr>
        <p:spPr/>
        <p:txBody>
          <a:bodyPr/>
          <a:lstStyle/>
          <a:p>
            <a:fld id="{29B345D7-55AB-4B48-8AB2-8464011C9203}" type="slidenum">
              <a:rPr lang="en-US" smtClean="0"/>
              <a:t>3</a:t>
            </a:fld>
            <a:endParaRPr lang="en-US"/>
          </a:p>
        </p:txBody>
      </p:sp>
    </p:spTree>
    <p:extLst>
      <p:ext uri="{BB962C8B-B14F-4D97-AF65-F5344CB8AC3E}">
        <p14:creationId xmlns:p14="http://schemas.microsoft.com/office/powerpoint/2010/main" val="337453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de-DE" altLang="zh-TW" noProof="1"/>
              <a:t>Lets talk about data analysis. The first step is to collect as much data as possible, since we need them to train a complex model later.</a:t>
            </a:r>
          </a:p>
        </p:txBody>
      </p:sp>
      <p:sp>
        <p:nvSpPr>
          <p:cNvPr id="4" name="投影片編號版面配置區 3"/>
          <p:cNvSpPr>
            <a:spLocks noGrp="1"/>
          </p:cNvSpPr>
          <p:nvPr>
            <p:ph type="sldNum" sz="quarter" idx="10"/>
          </p:nvPr>
        </p:nvSpPr>
        <p:spPr/>
        <p:txBody>
          <a:bodyPr/>
          <a:lstStyle/>
          <a:p>
            <a:fld id="{29B345D7-55AB-4B48-8AB2-8464011C9203}" type="slidenum">
              <a:rPr lang="en-US" smtClean="0"/>
              <a:t>4</a:t>
            </a:fld>
            <a:endParaRPr lang="en-US"/>
          </a:p>
        </p:txBody>
      </p:sp>
    </p:spTree>
    <p:extLst>
      <p:ext uri="{BB962C8B-B14F-4D97-AF65-F5344CB8AC3E}">
        <p14:creationId xmlns:p14="http://schemas.microsoft.com/office/powerpoint/2010/main" val="814854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noProof="1"/>
              <a:t>T</a:t>
            </a:r>
            <a:r>
              <a:rPr lang="en-US" noProof="1"/>
              <a:t>o reduce noise in the data, a 1D Gaussian filter is applied on the triaxial data, where the sigma of the Gaussian function defines the level of smoothing. </a:t>
            </a:r>
          </a:p>
          <a:p>
            <a:endParaRPr lang="en-US" noProof="1"/>
          </a:p>
          <a:p>
            <a:r>
              <a:rPr lang="en-US" noProof="1"/>
              <a:t>Then, we consider combining the triaxial data into a 1D curve that represents the overall acceleration. The reason for doing this is that we want to obtain the maximum amount of information from the data, and by concatenating the data, we are essentially gaining information. This 1D signal is called Single Vector Magnitude, abbreviated as SVM. </a:t>
            </a:r>
          </a:p>
        </p:txBody>
      </p:sp>
      <p:sp>
        <p:nvSpPr>
          <p:cNvPr id="4" name="Slide Number Placeholder 3"/>
          <p:cNvSpPr>
            <a:spLocks noGrp="1"/>
          </p:cNvSpPr>
          <p:nvPr>
            <p:ph type="sldNum" sz="quarter" idx="10"/>
          </p:nvPr>
        </p:nvSpPr>
        <p:spPr/>
        <p:txBody>
          <a:bodyPr/>
          <a:lstStyle/>
          <a:p>
            <a:fld id="{29B345D7-55AB-4B48-8AB2-8464011C9203}" type="slidenum">
              <a:rPr lang="en-US" smtClean="0"/>
              <a:t>5</a:t>
            </a:fld>
            <a:endParaRPr lang="en-US"/>
          </a:p>
        </p:txBody>
      </p:sp>
    </p:spTree>
    <p:extLst>
      <p:ext uri="{BB962C8B-B14F-4D97-AF65-F5344CB8AC3E}">
        <p14:creationId xmlns:p14="http://schemas.microsoft.com/office/powerpoint/2010/main" val="1450956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de-DE" altLang="zh-TW" noProof="1"/>
              <a:t>In the third step, we apply Gaussian smoothing on the SVM, and we find local maxima, which are the peaks of the data. These peaks are considered as a feature.</a:t>
            </a:r>
          </a:p>
        </p:txBody>
      </p:sp>
      <p:sp>
        <p:nvSpPr>
          <p:cNvPr id="4" name="投影片編號版面配置區 3"/>
          <p:cNvSpPr>
            <a:spLocks noGrp="1"/>
          </p:cNvSpPr>
          <p:nvPr>
            <p:ph type="sldNum" sz="quarter" idx="10"/>
          </p:nvPr>
        </p:nvSpPr>
        <p:spPr/>
        <p:txBody>
          <a:bodyPr/>
          <a:lstStyle/>
          <a:p>
            <a:fld id="{29B345D7-55AB-4B48-8AB2-8464011C9203}" type="slidenum">
              <a:rPr lang="en-US" smtClean="0"/>
              <a:t>6</a:t>
            </a:fld>
            <a:endParaRPr lang="en-US"/>
          </a:p>
        </p:txBody>
      </p:sp>
    </p:spTree>
    <p:extLst>
      <p:ext uri="{BB962C8B-B14F-4D97-AF65-F5344CB8AC3E}">
        <p14:creationId xmlns:p14="http://schemas.microsoft.com/office/powerpoint/2010/main" val="1770568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de-DE" altLang="zh-TW" noProof="1"/>
              <a:t>At last, we extract the actual features from the parsed data. As you can see here, we use 17 features in total to represent a sequence of data. </a:t>
            </a:r>
          </a:p>
        </p:txBody>
      </p:sp>
      <p:sp>
        <p:nvSpPr>
          <p:cNvPr id="4" name="投影片編號版面配置區 3"/>
          <p:cNvSpPr>
            <a:spLocks noGrp="1"/>
          </p:cNvSpPr>
          <p:nvPr>
            <p:ph type="sldNum" sz="quarter" idx="10"/>
          </p:nvPr>
        </p:nvSpPr>
        <p:spPr/>
        <p:txBody>
          <a:bodyPr/>
          <a:lstStyle/>
          <a:p>
            <a:fld id="{29B345D7-55AB-4B48-8AB2-8464011C9203}" type="slidenum">
              <a:rPr lang="en-US" smtClean="0"/>
              <a:t>7</a:t>
            </a:fld>
            <a:endParaRPr lang="en-US"/>
          </a:p>
        </p:txBody>
      </p:sp>
    </p:spTree>
    <p:extLst>
      <p:ext uri="{BB962C8B-B14F-4D97-AF65-F5344CB8AC3E}">
        <p14:creationId xmlns:p14="http://schemas.microsoft.com/office/powerpoint/2010/main" val="2934456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de-DE" altLang="zh-TW" noProof="1"/>
              <a:t>One adventage of doing this feature extraction is that the length of the data sequence can be arbitrary. It does not matter whether the data sequence you want to classify consists of 64 data points, which correspond to roughly 0.4 seconds, or 640 data points corresponding to 4 seconds, the two feature vectors should be quite similar if the two data sequences are of the same activity. </a:t>
            </a:r>
          </a:p>
          <a:p>
            <a:endParaRPr kumimoji="1" lang="de-DE" altLang="zh-TW" noProof="1"/>
          </a:p>
          <a:p>
            <a:r>
              <a:rPr kumimoji="1" lang="de-DE" altLang="zh-TW" noProof="1"/>
              <a:t>To sum up the basic concept, we first split the complete data into short sequences, then, we evaluate feature vectors and use them to train the model.</a:t>
            </a:r>
          </a:p>
        </p:txBody>
      </p:sp>
      <p:sp>
        <p:nvSpPr>
          <p:cNvPr id="4" name="投影片編號版面配置區 3"/>
          <p:cNvSpPr>
            <a:spLocks noGrp="1"/>
          </p:cNvSpPr>
          <p:nvPr>
            <p:ph type="sldNum" sz="quarter" idx="10"/>
          </p:nvPr>
        </p:nvSpPr>
        <p:spPr/>
        <p:txBody>
          <a:bodyPr/>
          <a:lstStyle/>
          <a:p>
            <a:fld id="{29B345D7-55AB-4B48-8AB2-8464011C9203}" type="slidenum">
              <a:rPr lang="en-US" smtClean="0"/>
              <a:t>8</a:t>
            </a:fld>
            <a:endParaRPr lang="en-US"/>
          </a:p>
        </p:txBody>
      </p:sp>
    </p:spTree>
    <p:extLst>
      <p:ext uri="{BB962C8B-B14F-4D97-AF65-F5344CB8AC3E}">
        <p14:creationId xmlns:p14="http://schemas.microsoft.com/office/powerpoint/2010/main" val="1117008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baseline="0" noProof="1">
                <a:sym typeface="Wingdings"/>
              </a:rPr>
              <a:t>Then we come to the model building part. Our former plan was to implement the algorithm, the model, in Matlab. Matlab has a built-in Statistics and Machine Learning Toolbox which provides a lot of ready to use functions, so we thought that using the Toolbox would be the most straight forward approach and would spare us time. </a:t>
            </a:r>
          </a:p>
          <a:p>
            <a:pPr marL="0" indent="0">
              <a:buFontTx/>
              <a:buNone/>
            </a:pPr>
            <a:endParaRPr lang="de-DE" baseline="0" noProof="1">
              <a:sym typeface="Wingdings"/>
            </a:endParaRPr>
          </a:p>
          <a:p>
            <a:pPr marL="0" indent="0">
              <a:buFontTx/>
              <a:buNone/>
            </a:pPr>
            <a:r>
              <a:rPr lang="de-DE" baseline="0" noProof="1">
                <a:sym typeface="Wingdings"/>
              </a:rPr>
              <a:t>Therefore, we trained a decition tree with the collected data and the toolbox and tried to convert the Matlab code into C code, which could be wrapped with the Android project using the JNI interface. However, it turns out that the trained model, in our case a decision tree, cannot be loaded by the C code generated by Matlab Coder. The model is saved as a special Matlab variable in a .mat file, and this variable type is not supported by the generated C code. So we have to come up with other ideas.</a:t>
            </a:r>
          </a:p>
          <a:p>
            <a:pPr marL="0" indent="0">
              <a:buFontTx/>
              <a:buNone/>
            </a:pPr>
            <a:endParaRPr lang="de-DE" baseline="0" noProof="1">
              <a:sym typeface="Wingdings"/>
            </a:endParaRPr>
          </a:p>
          <a:p>
            <a:pPr marL="0" indent="0">
              <a:buFontTx/>
              <a:buNone/>
            </a:pPr>
            <a:r>
              <a:rPr lang="de-DE" baseline="0" noProof="1">
                <a:sym typeface="Wingdings"/>
              </a:rPr>
              <a:t>The plan B, which we chose to implement, is to train a Neural Network classifier using Tensorflow. Tensorflow is an open-source machine learning framework from Google and is officially supported by Android, meaning that one can build and train the model on PC and load the trained model on the mobile phone using the official interface. Since Tensorflow is formerlly designed for Python, we have implemented the model in Python. </a:t>
            </a:r>
          </a:p>
        </p:txBody>
      </p:sp>
      <p:sp>
        <p:nvSpPr>
          <p:cNvPr id="4" name="Slide Number Placeholder 3"/>
          <p:cNvSpPr>
            <a:spLocks noGrp="1"/>
          </p:cNvSpPr>
          <p:nvPr>
            <p:ph type="sldNum" sz="quarter" idx="10"/>
          </p:nvPr>
        </p:nvSpPr>
        <p:spPr/>
        <p:txBody>
          <a:bodyPr/>
          <a:lstStyle/>
          <a:p>
            <a:fld id="{29B345D7-55AB-4B48-8AB2-8464011C9203}" type="slidenum">
              <a:rPr lang="en-US" smtClean="0"/>
              <a:t>9</a:t>
            </a:fld>
            <a:endParaRPr lang="en-US"/>
          </a:p>
        </p:txBody>
      </p:sp>
    </p:spTree>
    <p:extLst>
      <p:ext uri="{BB962C8B-B14F-4D97-AF65-F5344CB8AC3E}">
        <p14:creationId xmlns:p14="http://schemas.microsoft.com/office/powerpoint/2010/main" val="19416903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ylegu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spid="_x0000_s3304" name="think-cell Folie" r:id="rId4" imgW="435" imgH="448" progId="TCLayout.ActiveDocument.1">
                  <p:embed/>
                </p:oleObj>
              </mc:Choice>
              <mc:Fallback>
                <p:oleObj name="think-cell Folie" r:id="rId4" imgW="435" imgH="448" progId="TCLayout.ActiveDocument.1">
                  <p:embed/>
                  <p:pic>
                    <p:nvPicPr>
                      <p:cNvPr id="0" name=""/>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11" name="Textplatzhalter 18"/>
          <p:cNvSpPr>
            <a:spLocks noGrp="1"/>
          </p:cNvSpPr>
          <p:nvPr>
            <p:ph type="body" sz="quarter" idx="11" hasCustomPrompt="1"/>
          </p:nvPr>
        </p:nvSpPr>
        <p:spPr>
          <a:xfrm>
            <a:off x="563252" y="207306"/>
            <a:ext cx="11050981" cy="640608"/>
          </a:xfrm>
          <a:prstGeom prst="rect">
            <a:avLst/>
          </a:prstGeom>
        </p:spPr>
        <p:txBody>
          <a:bodyPr lIns="0" rIns="0" bIns="46800" anchor="b">
            <a:noAutofit/>
          </a:bodyPr>
          <a:lstStyle>
            <a:lvl1pPr marL="0" indent="0">
              <a:buNone/>
              <a:defRPr sz="1800" b="1"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Das </a:t>
            </a:r>
            <a:r>
              <a:rPr lang="de-DE" dirty="0" err="1"/>
              <a:t>Ac</a:t>
            </a:r>
            <a:r>
              <a:rPr lang="de-DE" dirty="0"/>
              <a:t>-Rot hat seit der Einführung des neuen Logos einen neuen RGB-Code !</a:t>
            </a:r>
          </a:p>
        </p:txBody>
      </p:sp>
      <p:sp>
        <p:nvSpPr>
          <p:cNvPr id="12" name="Textplatzhalter 18"/>
          <p:cNvSpPr>
            <a:spLocks noGrp="1"/>
          </p:cNvSpPr>
          <p:nvPr>
            <p:ph type="body" sz="quarter" idx="12" hasCustomPrompt="1"/>
          </p:nvPr>
        </p:nvSpPr>
        <p:spPr>
          <a:xfrm>
            <a:off x="563252" y="847915"/>
            <a:ext cx="11050981" cy="319119"/>
          </a:xfrm>
          <a:prstGeom prst="rect">
            <a:avLst/>
          </a:prstGeom>
        </p:spPr>
        <p:txBody>
          <a:bodyPr lIns="0" rIns="0" bIns="46800" anchor="t">
            <a:noAutofit/>
          </a:bodyPr>
          <a:lstStyle>
            <a:lvl1pPr marL="0" indent="0">
              <a:buNone/>
              <a:defRPr sz="1400" b="0" baseline="0">
                <a:solidFill>
                  <a:srgbClr val="878686"/>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de-DE" dirty="0" err="1"/>
              <a:t>Styleguide</a:t>
            </a:r>
            <a:endParaRPr lang="de-DE" dirty="0"/>
          </a:p>
        </p:txBody>
      </p:sp>
      <p:cxnSp>
        <p:nvCxnSpPr>
          <p:cNvPr id="16" name="Gerader Verbinder 15"/>
          <p:cNvCxnSpPr/>
          <p:nvPr userDrawn="1"/>
        </p:nvCxnSpPr>
        <p:spPr>
          <a:xfrm>
            <a:off x="563252" y="847914"/>
            <a:ext cx="11050981" cy="0"/>
          </a:xfrm>
          <a:prstGeom prst="line">
            <a:avLst/>
          </a:prstGeom>
          <a:ln w="12700">
            <a:solidFill>
              <a:srgbClr val="9A3333"/>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userDrawn="1"/>
        </p:nvCxnSpPr>
        <p:spPr>
          <a:xfrm>
            <a:off x="0" y="6383590"/>
            <a:ext cx="12192000" cy="1023"/>
          </a:xfrm>
          <a:prstGeom prst="line">
            <a:avLst/>
          </a:prstGeom>
          <a:ln w="25400">
            <a:solidFill>
              <a:srgbClr val="9A3333"/>
            </a:solidFill>
          </a:ln>
        </p:spPr>
        <p:style>
          <a:lnRef idx="1">
            <a:schemeClr val="accent1"/>
          </a:lnRef>
          <a:fillRef idx="0">
            <a:schemeClr val="accent1"/>
          </a:fillRef>
          <a:effectRef idx="0">
            <a:schemeClr val="accent1"/>
          </a:effectRef>
          <a:fontRef idx="minor">
            <a:schemeClr val="tx1"/>
          </a:fontRef>
        </p:style>
      </p:cxnSp>
      <p:sp>
        <p:nvSpPr>
          <p:cNvPr id="20" name="Textfeld 19"/>
          <p:cNvSpPr txBox="1"/>
          <p:nvPr userDrawn="1"/>
        </p:nvSpPr>
        <p:spPr>
          <a:xfrm>
            <a:off x="12861285" y="6464130"/>
            <a:ext cx="1287638" cy="261610"/>
          </a:xfrm>
          <a:prstGeom prst="rect">
            <a:avLst/>
          </a:prstGeom>
          <a:noFill/>
        </p:spPr>
        <p:txBody>
          <a:bodyPr wrap="square" rtlCol="0" anchor="ctr">
            <a:spAutoFit/>
          </a:bodyPr>
          <a:lstStyle/>
          <a:p>
            <a:pPr algn="r"/>
            <a:fld id="{AA48681E-D42E-42A8-BB54-243C945D63E4}" type="slidenum">
              <a:rPr lang="de-DE" sz="1100">
                <a:solidFill>
                  <a:srgbClr val="000000"/>
                </a:solidFill>
                <a:ea typeface="Verdana" panose="020B0604030504040204" pitchFamily="34" charset="0"/>
                <a:cs typeface="Verdana" panose="020B0604030504040204" pitchFamily="34" charset="0"/>
              </a:rPr>
              <a:pPr algn="r"/>
              <a:t>‹#›</a:t>
            </a:fld>
            <a:endParaRPr lang="de-DE" sz="1100" dirty="0">
              <a:solidFill>
                <a:srgbClr val="000000"/>
              </a:solidFill>
              <a:ea typeface="Verdana" panose="020B0604030504040204" pitchFamily="34" charset="0"/>
              <a:cs typeface="Verdana" panose="020B0604030504040204" pitchFamily="34" charset="0"/>
            </a:endParaRPr>
          </a:p>
        </p:txBody>
      </p:sp>
      <p:sp>
        <p:nvSpPr>
          <p:cNvPr id="24" name="Textfeld 23"/>
          <p:cNvSpPr txBox="1"/>
          <p:nvPr userDrawn="1"/>
        </p:nvSpPr>
        <p:spPr>
          <a:xfrm>
            <a:off x="9116790" y="6509495"/>
            <a:ext cx="2488037" cy="246221"/>
          </a:xfrm>
          <a:prstGeom prst="rect">
            <a:avLst/>
          </a:prstGeom>
          <a:noFill/>
        </p:spPr>
        <p:txBody>
          <a:bodyPr wrap="square" rtlCol="0" anchor="ctr">
            <a:spAutoFit/>
          </a:bodyPr>
          <a:lstStyle/>
          <a:p>
            <a:pPr algn="r"/>
            <a:fld id="{2934CADF-FBBB-46A7-BDCD-51F369C26748}" type="slidenum">
              <a:rPr lang="de-DE" sz="1000">
                <a:solidFill>
                  <a:srgbClr val="4F4F4F"/>
                </a:solidFill>
                <a:ea typeface="Verdana" panose="020B0604030504040204" pitchFamily="34" charset="0"/>
                <a:cs typeface="Verdana" panose="020B0604030504040204" pitchFamily="34" charset="0"/>
              </a:rPr>
              <a:pPr algn="r"/>
              <a:t>‹#›</a:t>
            </a:fld>
            <a:endParaRPr lang="de-DE" sz="1000" dirty="0">
              <a:solidFill>
                <a:srgbClr val="4F4F4F"/>
              </a:solidFill>
              <a:ea typeface="Verdana" panose="020B0604030504040204" pitchFamily="34" charset="0"/>
              <a:cs typeface="Verdana" panose="020B0604030504040204" pitchFamily="34" charset="0"/>
            </a:endParaRPr>
          </a:p>
        </p:txBody>
      </p:sp>
      <p:sp>
        <p:nvSpPr>
          <p:cNvPr id="99" name="Rechteck 98"/>
          <p:cNvSpPr/>
          <p:nvPr userDrawn="1"/>
        </p:nvSpPr>
        <p:spPr>
          <a:xfrm>
            <a:off x="553846" y="1290059"/>
            <a:ext cx="1063503" cy="864096"/>
          </a:xfrm>
          <a:prstGeom prst="rect">
            <a:avLst/>
          </a:prstGeom>
          <a:solidFill>
            <a:srgbClr val="9A3333"/>
          </a:solidFill>
          <a:ln w="25400" cap="flat" cmpd="sng" algn="ctr">
            <a:noFill/>
            <a:prstDash val="solid"/>
          </a:ln>
          <a:effectLst/>
        </p:spPr>
        <p:txBody>
          <a:bodyPr rtlCol="0" anchor="ctr"/>
          <a:lstStyle/>
          <a:p>
            <a:pPr algn="ctr" fontAlgn="base">
              <a:spcBef>
                <a:spcPct val="0"/>
              </a:spcBef>
              <a:spcAft>
                <a:spcPct val="0"/>
              </a:spcAft>
              <a:defRPr/>
            </a:pPr>
            <a:r>
              <a:rPr lang="de-DE" sz="1200" b="1" kern="0" dirty="0">
                <a:solidFill>
                  <a:srgbClr val="FFFFFF"/>
                </a:solidFill>
              </a:rPr>
              <a:t>AC-Rot</a:t>
            </a:r>
          </a:p>
        </p:txBody>
      </p:sp>
      <p:sp>
        <p:nvSpPr>
          <p:cNvPr id="100" name="Rechteck 99"/>
          <p:cNvSpPr/>
          <p:nvPr userDrawn="1"/>
        </p:nvSpPr>
        <p:spPr>
          <a:xfrm>
            <a:off x="553846" y="2263451"/>
            <a:ext cx="1063503" cy="864096"/>
          </a:xfrm>
          <a:prstGeom prst="rect">
            <a:avLst/>
          </a:prstGeom>
          <a:solidFill>
            <a:srgbClr val="878787"/>
          </a:solidFill>
          <a:ln w="25400" cap="flat" cmpd="sng" algn="ctr">
            <a:noFill/>
            <a:prstDash val="solid"/>
          </a:ln>
          <a:effectLst/>
        </p:spPr>
        <p:txBody>
          <a:bodyPr rtlCol="0" anchor="ctr"/>
          <a:lstStyle/>
          <a:p>
            <a:pPr algn="ctr" fontAlgn="base">
              <a:spcBef>
                <a:spcPct val="0"/>
              </a:spcBef>
              <a:spcAft>
                <a:spcPct val="0"/>
              </a:spcAft>
              <a:defRPr/>
            </a:pPr>
            <a:r>
              <a:rPr lang="de-DE" sz="1200" b="1" kern="0" dirty="0">
                <a:solidFill>
                  <a:srgbClr val="FFFFFF"/>
                </a:solidFill>
              </a:rPr>
              <a:t>AC-Grau</a:t>
            </a:r>
          </a:p>
        </p:txBody>
      </p:sp>
      <p:sp>
        <p:nvSpPr>
          <p:cNvPr id="101" name="Rechteck 100"/>
          <p:cNvSpPr/>
          <p:nvPr userDrawn="1"/>
        </p:nvSpPr>
        <p:spPr>
          <a:xfrm>
            <a:off x="553846" y="3242351"/>
            <a:ext cx="1063503" cy="864096"/>
          </a:xfrm>
          <a:prstGeom prst="rect">
            <a:avLst/>
          </a:prstGeom>
          <a:solidFill>
            <a:srgbClr val="E6E6E6"/>
          </a:solidFill>
          <a:ln w="25400" cap="flat" cmpd="sng" algn="ctr">
            <a:noFill/>
            <a:prstDash val="solid"/>
          </a:ln>
          <a:effectLst/>
        </p:spPr>
        <p:txBody>
          <a:bodyPr rtlCol="0" anchor="ctr"/>
          <a:lstStyle/>
          <a:p>
            <a:pPr algn="ctr" fontAlgn="base">
              <a:spcBef>
                <a:spcPct val="0"/>
              </a:spcBef>
              <a:spcAft>
                <a:spcPct val="0"/>
              </a:spcAft>
              <a:defRPr/>
            </a:pPr>
            <a:r>
              <a:rPr lang="de-DE" sz="1200" b="1" kern="0" dirty="0">
                <a:solidFill>
                  <a:srgbClr val="000000"/>
                </a:solidFill>
              </a:rPr>
              <a:t>Hell-grau</a:t>
            </a:r>
          </a:p>
        </p:txBody>
      </p:sp>
      <p:sp>
        <p:nvSpPr>
          <p:cNvPr id="102" name="Rechteck 101"/>
          <p:cNvSpPr/>
          <p:nvPr userDrawn="1"/>
        </p:nvSpPr>
        <p:spPr>
          <a:xfrm>
            <a:off x="553846" y="4217064"/>
            <a:ext cx="1063503" cy="864096"/>
          </a:xfrm>
          <a:prstGeom prst="rect">
            <a:avLst/>
          </a:prstGeom>
          <a:solidFill>
            <a:srgbClr val="4F4F4F"/>
          </a:solidFill>
          <a:ln w="25400" cap="flat" cmpd="sng" algn="ctr">
            <a:noFill/>
            <a:prstDash val="solid"/>
          </a:ln>
          <a:effectLst/>
        </p:spPr>
        <p:txBody>
          <a:bodyPr rtlCol="0" anchor="ctr"/>
          <a:lstStyle/>
          <a:p>
            <a:pPr algn="ctr" fontAlgn="base">
              <a:spcBef>
                <a:spcPct val="0"/>
              </a:spcBef>
              <a:spcAft>
                <a:spcPct val="0"/>
              </a:spcAft>
              <a:defRPr/>
            </a:pPr>
            <a:r>
              <a:rPr lang="de-DE" sz="1200" b="1" kern="0" dirty="0">
                <a:solidFill>
                  <a:srgbClr val="FFFFFF"/>
                </a:solidFill>
              </a:rPr>
              <a:t>Dunkel-grau</a:t>
            </a:r>
          </a:p>
        </p:txBody>
      </p:sp>
      <p:sp>
        <p:nvSpPr>
          <p:cNvPr id="103" name="Rechteck 102"/>
          <p:cNvSpPr/>
          <p:nvPr userDrawn="1"/>
        </p:nvSpPr>
        <p:spPr>
          <a:xfrm>
            <a:off x="6491737" y="1290059"/>
            <a:ext cx="1063503" cy="864096"/>
          </a:xfrm>
          <a:prstGeom prst="rect">
            <a:avLst/>
          </a:prstGeom>
          <a:solidFill>
            <a:srgbClr val="FFC000"/>
          </a:solidFill>
          <a:ln w="25400" cap="flat" cmpd="sng" algn="ctr">
            <a:noFill/>
            <a:prstDash val="solid"/>
          </a:ln>
          <a:effectLst/>
        </p:spPr>
        <p:txBody>
          <a:bodyPr rtlCol="0" anchor="ctr"/>
          <a:lstStyle/>
          <a:p>
            <a:pPr algn="ctr" fontAlgn="base">
              <a:spcBef>
                <a:spcPct val="0"/>
              </a:spcBef>
              <a:spcAft>
                <a:spcPct val="0"/>
              </a:spcAft>
              <a:defRPr/>
            </a:pPr>
            <a:r>
              <a:rPr lang="de-DE" sz="1200" b="1" kern="0" dirty="0">
                <a:solidFill>
                  <a:srgbClr val="FFFFFF"/>
                </a:solidFill>
              </a:rPr>
              <a:t>Orange</a:t>
            </a:r>
          </a:p>
        </p:txBody>
      </p:sp>
      <p:sp>
        <p:nvSpPr>
          <p:cNvPr id="104" name="Rechteck 103"/>
          <p:cNvSpPr/>
          <p:nvPr userDrawn="1"/>
        </p:nvSpPr>
        <p:spPr>
          <a:xfrm>
            <a:off x="6491737" y="2263451"/>
            <a:ext cx="1063503" cy="864096"/>
          </a:xfrm>
          <a:prstGeom prst="rect">
            <a:avLst/>
          </a:prstGeom>
          <a:solidFill>
            <a:srgbClr val="00B050"/>
          </a:solidFill>
          <a:ln w="25400" cap="flat" cmpd="sng" algn="ctr">
            <a:noFill/>
            <a:prstDash val="solid"/>
          </a:ln>
          <a:effectLst/>
        </p:spPr>
        <p:txBody>
          <a:bodyPr rtlCol="0" anchor="ctr"/>
          <a:lstStyle/>
          <a:p>
            <a:pPr algn="ctr" fontAlgn="base">
              <a:spcBef>
                <a:spcPct val="0"/>
              </a:spcBef>
              <a:spcAft>
                <a:spcPct val="0"/>
              </a:spcAft>
              <a:defRPr/>
            </a:pPr>
            <a:r>
              <a:rPr lang="de-DE" sz="1200" b="1" kern="0" dirty="0">
                <a:solidFill>
                  <a:srgbClr val="FFFFFF"/>
                </a:solidFill>
              </a:rPr>
              <a:t>Grün</a:t>
            </a:r>
          </a:p>
        </p:txBody>
      </p:sp>
      <p:sp>
        <p:nvSpPr>
          <p:cNvPr id="105" name="Rechteck 104"/>
          <p:cNvSpPr/>
          <p:nvPr userDrawn="1"/>
        </p:nvSpPr>
        <p:spPr>
          <a:xfrm>
            <a:off x="6491737" y="3242351"/>
            <a:ext cx="1063503" cy="864096"/>
          </a:xfrm>
          <a:prstGeom prst="rect">
            <a:avLst/>
          </a:prstGeom>
          <a:solidFill>
            <a:srgbClr val="0070C0"/>
          </a:solidFill>
          <a:ln w="25400" cap="flat" cmpd="sng" algn="ctr">
            <a:noFill/>
            <a:prstDash val="solid"/>
          </a:ln>
          <a:effectLst/>
        </p:spPr>
        <p:txBody>
          <a:bodyPr rtlCol="0" anchor="ctr"/>
          <a:lstStyle/>
          <a:p>
            <a:pPr algn="ctr" fontAlgn="base">
              <a:spcBef>
                <a:spcPct val="0"/>
              </a:spcBef>
              <a:spcAft>
                <a:spcPct val="0"/>
              </a:spcAft>
              <a:defRPr/>
            </a:pPr>
            <a:r>
              <a:rPr lang="de-DE" sz="1200" b="1" kern="0" dirty="0">
                <a:solidFill>
                  <a:srgbClr val="FFFFFF"/>
                </a:solidFill>
              </a:rPr>
              <a:t>Blau</a:t>
            </a:r>
          </a:p>
        </p:txBody>
      </p:sp>
      <p:sp>
        <p:nvSpPr>
          <p:cNvPr id="106" name="Rechteck 105"/>
          <p:cNvSpPr/>
          <p:nvPr userDrawn="1"/>
        </p:nvSpPr>
        <p:spPr>
          <a:xfrm>
            <a:off x="6491737" y="4217064"/>
            <a:ext cx="1063503" cy="864096"/>
          </a:xfrm>
          <a:prstGeom prst="rect">
            <a:avLst/>
          </a:prstGeom>
          <a:solidFill>
            <a:srgbClr val="7030A0"/>
          </a:solidFill>
          <a:ln w="25400" cap="flat" cmpd="sng" algn="ctr">
            <a:noFill/>
            <a:prstDash val="solid"/>
          </a:ln>
          <a:effectLst/>
        </p:spPr>
        <p:txBody>
          <a:bodyPr rtlCol="0" anchor="ctr"/>
          <a:lstStyle/>
          <a:p>
            <a:pPr algn="ctr" fontAlgn="base">
              <a:spcBef>
                <a:spcPct val="0"/>
              </a:spcBef>
              <a:spcAft>
                <a:spcPct val="0"/>
              </a:spcAft>
              <a:defRPr/>
            </a:pPr>
            <a:r>
              <a:rPr lang="de-DE" sz="1200" b="1" kern="0" dirty="0">
                <a:solidFill>
                  <a:srgbClr val="FFFFFF"/>
                </a:solidFill>
              </a:rPr>
              <a:t>Lila</a:t>
            </a:r>
          </a:p>
        </p:txBody>
      </p:sp>
      <p:sp>
        <p:nvSpPr>
          <p:cNvPr id="107" name="Textfeld 106"/>
          <p:cNvSpPr txBox="1"/>
          <p:nvPr userDrawn="1"/>
        </p:nvSpPr>
        <p:spPr>
          <a:xfrm>
            <a:off x="2149101" y="1375981"/>
            <a:ext cx="1329378" cy="707886"/>
          </a:xfrm>
          <a:prstGeom prst="rect">
            <a:avLst/>
          </a:prstGeom>
          <a:noFill/>
        </p:spPr>
        <p:txBody>
          <a:bodyPr wrap="square" lIns="0" tIns="0" rIns="0" bIns="0" rtlCol="0" anchor="ctr">
            <a:spAutoFit/>
          </a:bodyPr>
          <a:lstStyle/>
          <a:p>
            <a:pPr marL="176213" indent="-176213" fontAlgn="base">
              <a:spcBef>
                <a:spcPts val="600"/>
              </a:spcBef>
              <a:spcAft>
                <a:spcPct val="0"/>
              </a:spcAft>
              <a:buClr>
                <a:srgbClr val="800B08"/>
              </a:buClr>
              <a:buFont typeface="Wingdings" pitchFamily="2" charset="2"/>
              <a:buChar char="§"/>
            </a:pPr>
            <a:r>
              <a:rPr lang="pt-BR" sz="1200" dirty="0" err="1">
                <a:solidFill>
                  <a:srgbClr val="000000"/>
                </a:solidFill>
                <a:ea typeface="ＭＳ Ｐゴシック" pitchFamily="-65" charset="-128"/>
              </a:rPr>
              <a:t>R</a:t>
            </a:r>
            <a:r>
              <a:rPr lang="pt-BR" sz="1200">
                <a:solidFill>
                  <a:srgbClr val="000000"/>
                </a:solidFill>
                <a:ea typeface="ＭＳ Ｐゴシック" pitchFamily="-65" charset="-128"/>
              </a:rPr>
              <a:t>: 154</a:t>
            </a:r>
          </a:p>
          <a:p>
            <a:pPr marL="176213" indent="-176213" fontAlgn="base">
              <a:spcBef>
                <a:spcPts val="600"/>
              </a:spcBef>
              <a:spcAft>
                <a:spcPct val="0"/>
              </a:spcAft>
              <a:buClr>
                <a:srgbClr val="800B08"/>
              </a:buClr>
              <a:buFont typeface="Wingdings" pitchFamily="2" charset="2"/>
              <a:buChar char="§"/>
            </a:pPr>
            <a:r>
              <a:rPr lang="pt-BR" sz="1200">
                <a:solidFill>
                  <a:srgbClr val="000000"/>
                </a:solidFill>
                <a:ea typeface="ＭＳ Ｐゴシック" pitchFamily="-65" charset="-128"/>
              </a:rPr>
              <a:t>G: 51</a:t>
            </a:r>
          </a:p>
          <a:p>
            <a:pPr marL="176213" indent="-176213" fontAlgn="base">
              <a:spcBef>
                <a:spcPts val="600"/>
              </a:spcBef>
              <a:spcAft>
                <a:spcPct val="0"/>
              </a:spcAft>
              <a:buClr>
                <a:srgbClr val="800B08"/>
              </a:buClr>
              <a:buFont typeface="Wingdings" pitchFamily="2" charset="2"/>
              <a:buChar char="§"/>
            </a:pPr>
            <a:r>
              <a:rPr lang="pt-BR" sz="1200">
                <a:solidFill>
                  <a:srgbClr val="000000"/>
                </a:solidFill>
                <a:ea typeface="ＭＳ Ｐゴシック" pitchFamily="-65" charset="-128"/>
              </a:rPr>
              <a:t>B: 51</a:t>
            </a:r>
          </a:p>
        </p:txBody>
      </p:sp>
      <p:sp>
        <p:nvSpPr>
          <p:cNvPr id="108" name="Textfeld 107"/>
          <p:cNvSpPr txBox="1"/>
          <p:nvPr userDrawn="1"/>
        </p:nvSpPr>
        <p:spPr>
          <a:xfrm>
            <a:off x="2129315" y="2341556"/>
            <a:ext cx="1329378" cy="707886"/>
          </a:xfrm>
          <a:prstGeom prst="rect">
            <a:avLst/>
          </a:prstGeom>
          <a:noFill/>
        </p:spPr>
        <p:txBody>
          <a:bodyPr wrap="square" lIns="0" tIns="0" rIns="0" bIns="0" rtlCol="0" anchor="ctr">
            <a:spAutoFit/>
          </a:bodyPr>
          <a:lstStyle/>
          <a:p>
            <a:pPr marL="176213" indent="-176213" fontAlgn="base">
              <a:spcBef>
                <a:spcPts val="600"/>
              </a:spcBef>
              <a:spcAft>
                <a:spcPct val="0"/>
              </a:spcAft>
              <a:buClr>
                <a:srgbClr val="800B08"/>
              </a:buClr>
              <a:buFont typeface="Wingdings" pitchFamily="2" charset="2"/>
              <a:buChar char="§"/>
            </a:pPr>
            <a:r>
              <a:rPr lang="pt-BR" sz="1200">
                <a:solidFill>
                  <a:srgbClr val="000000"/>
                </a:solidFill>
                <a:ea typeface="ＭＳ Ｐゴシック" pitchFamily="-65" charset="-128"/>
              </a:rPr>
              <a:t>R: 135</a:t>
            </a:r>
          </a:p>
          <a:p>
            <a:pPr marL="176213" indent="-176213" fontAlgn="base">
              <a:spcBef>
                <a:spcPts val="600"/>
              </a:spcBef>
              <a:spcAft>
                <a:spcPct val="0"/>
              </a:spcAft>
              <a:buClr>
                <a:srgbClr val="800B08"/>
              </a:buClr>
              <a:buFont typeface="Wingdings" pitchFamily="2" charset="2"/>
              <a:buChar char="§"/>
            </a:pPr>
            <a:r>
              <a:rPr lang="pt-BR" sz="1200">
                <a:solidFill>
                  <a:srgbClr val="000000"/>
                </a:solidFill>
                <a:ea typeface="ＭＳ Ｐゴシック" pitchFamily="-65" charset="-128"/>
              </a:rPr>
              <a:t>G: 135</a:t>
            </a:r>
          </a:p>
          <a:p>
            <a:pPr marL="176213" indent="-176213" fontAlgn="base">
              <a:spcBef>
                <a:spcPts val="600"/>
              </a:spcBef>
              <a:spcAft>
                <a:spcPct val="0"/>
              </a:spcAft>
              <a:buClr>
                <a:srgbClr val="800B08"/>
              </a:buClr>
              <a:buFont typeface="Wingdings" pitchFamily="2" charset="2"/>
              <a:buChar char="§"/>
            </a:pPr>
            <a:r>
              <a:rPr lang="pt-BR" sz="1200">
                <a:solidFill>
                  <a:srgbClr val="000000"/>
                </a:solidFill>
                <a:ea typeface="ＭＳ Ｐゴシック" pitchFamily="-65" charset="-128"/>
              </a:rPr>
              <a:t>B: 135</a:t>
            </a:r>
          </a:p>
        </p:txBody>
      </p:sp>
      <p:sp>
        <p:nvSpPr>
          <p:cNvPr id="109" name="Textfeld 108"/>
          <p:cNvSpPr txBox="1"/>
          <p:nvPr userDrawn="1"/>
        </p:nvSpPr>
        <p:spPr>
          <a:xfrm>
            <a:off x="2149101" y="3320456"/>
            <a:ext cx="1329378" cy="707886"/>
          </a:xfrm>
          <a:prstGeom prst="rect">
            <a:avLst/>
          </a:prstGeom>
          <a:noFill/>
        </p:spPr>
        <p:txBody>
          <a:bodyPr wrap="square" lIns="0" tIns="0" rIns="0" bIns="0" rtlCol="0" anchor="ctr">
            <a:spAutoFit/>
          </a:bodyPr>
          <a:lstStyle/>
          <a:p>
            <a:pPr marL="176213" indent="-176213" fontAlgn="base">
              <a:spcBef>
                <a:spcPts val="600"/>
              </a:spcBef>
              <a:spcAft>
                <a:spcPct val="0"/>
              </a:spcAft>
              <a:buClr>
                <a:srgbClr val="800B08"/>
              </a:buClr>
              <a:buFont typeface="Wingdings" pitchFamily="2" charset="2"/>
              <a:buChar char="§"/>
            </a:pPr>
            <a:r>
              <a:rPr lang="pt-BR" sz="1200">
                <a:solidFill>
                  <a:srgbClr val="000000"/>
                </a:solidFill>
                <a:ea typeface="ＭＳ Ｐゴシック" pitchFamily="-65" charset="-128"/>
              </a:rPr>
              <a:t>R: 230</a:t>
            </a:r>
          </a:p>
          <a:p>
            <a:pPr marL="176213" indent="-176213" fontAlgn="base">
              <a:spcBef>
                <a:spcPts val="600"/>
              </a:spcBef>
              <a:spcAft>
                <a:spcPct val="0"/>
              </a:spcAft>
              <a:buClr>
                <a:srgbClr val="800B08"/>
              </a:buClr>
              <a:buFont typeface="Wingdings" pitchFamily="2" charset="2"/>
              <a:buChar char="§"/>
            </a:pPr>
            <a:r>
              <a:rPr lang="pt-BR" sz="1200">
                <a:solidFill>
                  <a:srgbClr val="000000"/>
                </a:solidFill>
                <a:ea typeface="ＭＳ Ｐゴシック" pitchFamily="-65" charset="-128"/>
              </a:rPr>
              <a:t>G: 230</a:t>
            </a:r>
          </a:p>
          <a:p>
            <a:pPr marL="176213" indent="-176213" fontAlgn="base">
              <a:spcBef>
                <a:spcPts val="600"/>
              </a:spcBef>
              <a:spcAft>
                <a:spcPct val="0"/>
              </a:spcAft>
              <a:buClr>
                <a:srgbClr val="800B08"/>
              </a:buClr>
              <a:buFont typeface="Wingdings" pitchFamily="2" charset="2"/>
              <a:buChar char="§"/>
            </a:pPr>
            <a:r>
              <a:rPr lang="pt-BR" sz="1200">
                <a:solidFill>
                  <a:srgbClr val="000000"/>
                </a:solidFill>
                <a:ea typeface="ＭＳ Ｐゴシック" pitchFamily="-65" charset="-128"/>
              </a:rPr>
              <a:t>B: 230</a:t>
            </a:r>
          </a:p>
        </p:txBody>
      </p:sp>
      <p:sp>
        <p:nvSpPr>
          <p:cNvPr id="110" name="Textfeld 109"/>
          <p:cNvSpPr txBox="1"/>
          <p:nvPr userDrawn="1"/>
        </p:nvSpPr>
        <p:spPr>
          <a:xfrm>
            <a:off x="2149101" y="4295169"/>
            <a:ext cx="1329378" cy="707886"/>
          </a:xfrm>
          <a:prstGeom prst="rect">
            <a:avLst/>
          </a:prstGeom>
          <a:noFill/>
        </p:spPr>
        <p:txBody>
          <a:bodyPr wrap="square" lIns="0" tIns="0" rIns="0" bIns="0" rtlCol="0" anchor="ctr">
            <a:spAutoFit/>
          </a:bodyPr>
          <a:lstStyle/>
          <a:p>
            <a:pPr marL="176213" indent="-176213" fontAlgn="base">
              <a:spcBef>
                <a:spcPts val="600"/>
              </a:spcBef>
              <a:spcAft>
                <a:spcPct val="0"/>
              </a:spcAft>
              <a:buClr>
                <a:srgbClr val="800B08"/>
              </a:buClr>
              <a:buFont typeface="Wingdings" pitchFamily="2" charset="2"/>
              <a:buChar char="§"/>
            </a:pPr>
            <a:r>
              <a:rPr lang="pt-BR" sz="1200">
                <a:solidFill>
                  <a:srgbClr val="000000"/>
                </a:solidFill>
                <a:ea typeface="ＭＳ Ｐゴシック" pitchFamily="-65" charset="-128"/>
              </a:rPr>
              <a:t>R: 79</a:t>
            </a:r>
          </a:p>
          <a:p>
            <a:pPr marL="176213" indent="-176213" fontAlgn="base">
              <a:spcBef>
                <a:spcPts val="600"/>
              </a:spcBef>
              <a:spcAft>
                <a:spcPct val="0"/>
              </a:spcAft>
              <a:buClr>
                <a:srgbClr val="800B08"/>
              </a:buClr>
              <a:buFont typeface="Wingdings" pitchFamily="2" charset="2"/>
              <a:buChar char="§"/>
            </a:pPr>
            <a:r>
              <a:rPr lang="pt-BR" sz="1200">
                <a:solidFill>
                  <a:srgbClr val="000000"/>
                </a:solidFill>
                <a:ea typeface="ＭＳ Ｐゴシック" pitchFamily="-65" charset="-128"/>
              </a:rPr>
              <a:t>G: 79</a:t>
            </a:r>
          </a:p>
          <a:p>
            <a:pPr marL="176213" indent="-176213" fontAlgn="base">
              <a:spcBef>
                <a:spcPts val="600"/>
              </a:spcBef>
              <a:spcAft>
                <a:spcPct val="0"/>
              </a:spcAft>
              <a:buClr>
                <a:srgbClr val="800B08"/>
              </a:buClr>
              <a:buFont typeface="Wingdings" pitchFamily="2" charset="2"/>
              <a:buChar char="§"/>
            </a:pPr>
            <a:r>
              <a:rPr lang="pt-BR" sz="1200">
                <a:solidFill>
                  <a:srgbClr val="000000"/>
                </a:solidFill>
                <a:ea typeface="ＭＳ Ｐゴシック" pitchFamily="-65" charset="-128"/>
              </a:rPr>
              <a:t>B: 79</a:t>
            </a:r>
          </a:p>
        </p:txBody>
      </p:sp>
      <p:sp>
        <p:nvSpPr>
          <p:cNvPr id="111" name="Textfeld 110"/>
          <p:cNvSpPr txBox="1"/>
          <p:nvPr userDrawn="1"/>
        </p:nvSpPr>
        <p:spPr>
          <a:xfrm>
            <a:off x="8086991" y="1375981"/>
            <a:ext cx="1329378" cy="707886"/>
          </a:xfrm>
          <a:prstGeom prst="rect">
            <a:avLst/>
          </a:prstGeom>
          <a:noFill/>
        </p:spPr>
        <p:txBody>
          <a:bodyPr wrap="square" lIns="0" tIns="0" rIns="0" bIns="0" rtlCol="0" anchor="ctr">
            <a:spAutoFit/>
          </a:bodyPr>
          <a:lstStyle/>
          <a:p>
            <a:pPr marL="176213" indent="-176213" fontAlgn="base">
              <a:spcBef>
                <a:spcPts val="600"/>
              </a:spcBef>
              <a:spcAft>
                <a:spcPct val="0"/>
              </a:spcAft>
              <a:buClr>
                <a:srgbClr val="800B08"/>
              </a:buClr>
              <a:buFont typeface="Wingdings" pitchFamily="2" charset="2"/>
              <a:buChar char="§"/>
            </a:pPr>
            <a:r>
              <a:rPr lang="pt-BR" sz="1200">
                <a:solidFill>
                  <a:srgbClr val="000000"/>
                </a:solidFill>
                <a:ea typeface="ＭＳ Ｐゴシック" pitchFamily="-65" charset="-128"/>
              </a:rPr>
              <a:t>R: 255</a:t>
            </a:r>
          </a:p>
          <a:p>
            <a:pPr marL="176213" indent="-176213" fontAlgn="base">
              <a:spcBef>
                <a:spcPts val="600"/>
              </a:spcBef>
              <a:spcAft>
                <a:spcPct val="0"/>
              </a:spcAft>
              <a:buClr>
                <a:srgbClr val="800B08"/>
              </a:buClr>
              <a:buFont typeface="Wingdings" pitchFamily="2" charset="2"/>
              <a:buChar char="§"/>
            </a:pPr>
            <a:r>
              <a:rPr lang="pt-BR" sz="1200">
                <a:solidFill>
                  <a:srgbClr val="000000"/>
                </a:solidFill>
                <a:ea typeface="ＭＳ Ｐゴシック" pitchFamily="-65" charset="-128"/>
              </a:rPr>
              <a:t>G: 192</a:t>
            </a:r>
          </a:p>
          <a:p>
            <a:pPr marL="176213" indent="-176213" fontAlgn="base">
              <a:spcBef>
                <a:spcPts val="600"/>
              </a:spcBef>
              <a:spcAft>
                <a:spcPct val="0"/>
              </a:spcAft>
              <a:buClr>
                <a:srgbClr val="800B08"/>
              </a:buClr>
              <a:buFont typeface="Wingdings" pitchFamily="2" charset="2"/>
              <a:buChar char="§"/>
            </a:pPr>
            <a:r>
              <a:rPr lang="pt-BR" sz="1200">
                <a:solidFill>
                  <a:srgbClr val="000000"/>
                </a:solidFill>
                <a:ea typeface="ＭＳ Ｐゴシック" pitchFamily="-65" charset="-128"/>
              </a:rPr>
              <a:t>B: 0</a:t>
            </a:r>
          </a:p>
        </p:txBody>
      </p:sp>
      <p:sp>
        <p:nvSpPr>
          <p:cNvPr id="112" name="Textfeld 111"/>
          <p:cNvSpPr txBox="1"/>
          <p:nvPr userDrawn="1"/>
        </p:nvSpPr>
        <p:spPr>
          <a:xfrm>
            <a:off x="8086991" y="2341556"/>
            <a:ext cx="1329378" cy="707886"/>
          </a:xfrm>
          <a:prstGeom prst="rect">
            <a:avLst/>
          </a:prstGeom>
          <a:noFill/>
        </p:spPr>
        <p:txBody>
          <a:bodyPr wrap="square" lIns="0" tIns="0" rIns="0" bIns="0" rtlCol="0" anchor="ctr">
            <a:spAutoFit/>
          </a:bodyPr>
          <a:lstStyle/>
          <a:p>
            <a:pPr marL="176213" indent="-176213" fontAlgn="base">
              <a:spcBef>
                <a:spcPts val="600"/>
              </a:spcBef>
              <a:spcAft>
                <a:spcPct val="0"/>
              </a:spcAft>
              <a:buClr>
                <a:srgbClr val="800B08"/>
              </a:buClr>
              <a:buFont typeface="Wingdings" pitchFamily="2" charset="2"/>
              <a:buChar char="§"/>
            </a:pPr>
            <a:r>
              <a:rPr lang="pt-BR" sz="1200">
                <a:solidFill>
                  <a:srgbClr val="000000"/>
                </a:solidFill>
                <a:ea typeface="ＭＳ Ｐゴシック" pitchFamily="-65" charset="-128"/>
              </a:rPr>
              <a:t>R: 0</a:t>
            </a:r>
          </a:p>
          <a:p>
            <a:pPr marL="176213" indent="-176213" fontAlgn="base">
              <a:spcBef>
                <a:spcPts val="600"/>
              </a:spcBef>
              <a:spcAft>
                <a:spcPct val="0"/>
              </a:spcAft>
              <a:buClr>
                <a:srgbClr val="800B08"/>
              </a:buClr>
              <a:buFont typeface="Wingdings" pitchFamily="2" charset="2"/>
              <a:buChar char="§"/>
            </a:pPr>
            <a:r>
              <a:rPr lang="pt-BR" sz="1200">
                <a:solidFill>
                  <a:srgbClr val="000000"/>
                </a:solidFill>
                <a:ea typeface="ＭＳ Ｐゴシック" pitchFamily="-65" charset="-128"/>
              </a:rPr>
              <a:t>G: 176</a:t>
            </a:r>
          </a:p>
          <a:p>
            <a:pPr marL="176213" indent="-176213" fontAlgn="base">
              <a:spcBef>
                <a:spcPts val="600"/>
              </a:spcBef>
              <a:spcAft>
                <a:spcPct val="0"/>
              </a:spcAft>
              <a:buClr>
                <a:srgbClr val="800B08"/>
              </a:buClr>
              <a:buFont typeface="Wingdings" pitchFamily="2" charset="2"/>
              <a:buChar char="§"/>
            </a:pPr>
            <a:r>
              <a:rPr lang="pt-BR" sz="1200">
                <a:solidFill>
                  <a:srgbClr val="000000"/>
                </a:solidFill>
                <a:ea typeface="ＭＳ Ｐゴシック" pitchFamily="-65" charset="-128"/>
              </a:rPr>
              <a:t>B: 80</a:t>
            </a:r>
          </a:p>
        </p:txBody>
      </p:sp>
      <p:sp>
        <p:nvSpPr>
          <p:cNvPr id="113" name="Textfeld 112"/>
          <p:cNvSpPr txBox="1"/>
          <p:nvPr userDrawn="1"/>
        </p:nvSpPr>
        <p:spPr>
          <a:xfrm>
            <a:off x="8086991" y="3320456"/>
            <a:ext cx="1329378" cy="707886"/>
          </a:xfrm>
          <a:prstGeom prst="rect">
            <a:avLst/>
          </a:prstGeom>
          <a:noFill/>
        </p:spPr>
        <p:txBody>
          <a:bodyPr wrap="square" lIns="0" tIns="0" rIns="0" bIns="0" rtlCol="0" anchor="ctr">
            <a:spAutoFit/>
          </a:bodyPr>
          <a:lstStyle/>
          <a:p>
            <a:pPr marL="176213" indent="-176213" fontAlgn="base">
              <a:spcBef>
                <a:spcPts val="600"/>
              </a:spcBef>
              <a:spcAft>
                <a:spcPct val="0"/>
              </a:spcAft>
              <a:buClr>
                <a:srgbClr val="800B08"/>
              </a:buClr>
              <a:buFont typeface="Wingdings" pitchFamily="2" charset="2"/>
              <a:buChar char="§"/>
            </a:pPr>
            <a:r>
              <a:rPr lang="pt-BR" sz="1200">
                <a:solidFill>
                  <a:srgbClr val="000000"/>
                </a:solidFill>
                <a:ea typeface="ＭＳ Ｐゴシック" pitchFamily="-65" charset="-128"/>
              </a:rPr>
              <a:t>R: 0</a:t>
            </a:r>
          </a:p>
          <a:p>
            <a:pPr marL="176213" indent="-176213" fontAlgn="base">
              <a:spcBef>
                <a:spcPts val="600"/>
              </a:spcBef>
              <a:spcAft>
                <a:spcPct val="0"/>
              </a:spcAft>
              <a:buClr>
                <a:srgbClr val="800B08"/>
              </a:buClr>
              <a:buFont typeface="Wingdings" pitchFamily="2" charset="2"/>
              <a:buChar char="§"/>
            </a:pPr>
            <a:r>
              <a:rPr lang="pt-BR" sz="1200">
                <a:solidFill>
                  <a:srgbClr val="000000"/>
                </a:solidFill>
                <a:ea typeface="ＭＳ Ｐゴシック" pitchFamily="-65" charset="-128"/>
              </a:rPr>
              <a:t>G: 112</a:t>
            </a:r>
          </a:p>
          <a:p>
            <a:pPr marL="176213" indent="-176213" fontAlgn="base">
              <a:spcBef>
                <a:spcPts val="600"/>
              </a:spcBef>
              <a:spcAft>
                <a:spcPct val="0"/>
              </a:spcAft>
              <a:buClr>
                <a:srgbClr val="800B08"/>
              </a:buClr>
              <a:buFont typeface="Wingdings" pitchFamily="2" charset="2"/>
              <a:buChar char="§"/>
            </a:pPr>
            <a:r>
              <a:rPr lang="pt-BR" sz="1200">
                <a:solidFill>
                  <a:srgbClr val="000000"/>
                </a:solidFill>
                <a:ea typeface="ＭＳ Ｐゴシック" pitchFamily="-65" charset="-128"/>
              </a:rPr>
              <a:t>B: 192</a:t>
            </a:r>
          </a:p>
        </p:txBody>
      </p:sp>
      <p:sp>
        <p:nvSpPr>
          <p:cNvPr id="114" name="Textfeld 113"/>
          <p:cNvSpPr txBox="1"/>
          <p:nvPr userDrawn="1"/>
        </p:nvSpPr>
        <p:spPr>
          <a:xfrm>
            <a:off x="8086991" y="4295169"/>
            <a:ext cx="1329378" cy="707886"/>
          </a:xfrm>
          <a:prstGeom prst="rect">
            <a:avLst/>
          </a:prstGeom>
          <a:noFill/>
        </p:spPr>
        <p:txBody>
          <a:bodyPr wrap="square" lIns="0" tIns="0" rIns="0" bIns="0" rtlCol="0" anchor="ctr">
            <a:spAutoFit/>
          </a:bodyPr>
          <a:lstStyle/>
          <a:p>
            <a:pPr marL="176213" indent="-176213" fontAlgn="base">
              <a:spcBef>
                <a:spcPts val="600"/>
              </a:spcBef>
              <a:spcAft>
                <a:spcPct val="0"/>
              </a:spcAft>
              <a:buClr>
                <a:srgbClr val="800B08"/>
              </a:buClr>
              <a:buFont typeface="Wingdings" pitchFamily="2" charset="2"/>
              <a:buChar char="§"/>
            </a:pPr>
            <a:r>
              <a:rPr lang="pt-BR" sz="1200">
                <a:solidFill>
                  <a:srgbClr val="000000"/>
                </a:solidFill>
                <a:ea typeface="ＭＳ Ｐゴシック" pitchFamily="-65" charset="-128"/>
              </a:rPr>
              <a:t>R: 112</a:t>
            </a:r>
          </a:p>
          <a:p>
            <a:pPr marL="176213" indent="-176213" fontAlgn="base">
              <a:spcBef>
                <a:spcPts val="600"/>
              </a:spcBef>
              <a:spcAft>
                <a:spcPct val="0"/>
              </a:spcAft>
              <a:buClr>
                <a:srgbClr val="800B08"/>
              </a:buClr>
              <a:buFont typeface="Wingdings" pitchFamily="2" charset="2"/>
              <a:buChar char="§"/>
            </a:pPr>
            <a:r>
              <a:rPr lang="pt-BR" sz="1200">
                <a:solidFill>
                  <a:srgbClr val="000000"/>
                </a:solidFill>
                <a:ea typeface="ＭＳ Ｐゴシック" pitchFamily="-65" charset="-128"/>
              </a:rPr>
              <a:t>G: 48</a:t>
            </a:r>
          </a:p>
          <a:p>
            <a:pPr marL="176213" indent="-176213" fontAlgn="base">
              <a:spcBef>
                <a:spcPts val="600"/>
              </a:spcBef>
              <a:spcAft>
                <a:spcPct val="0"/>
              </a:spcAft>
              <a:buClr>
                <a:srgbClr val="800B08"/>
              </a:buClr>
              <a:buFont typeface="Wingdings" pitchFamily="2" charset="2"/>
              <a:buChar char="§"/>
            </a:pPr>
            <a:r>
              <a:rPr lang="pt-BR" sz="1200">
                <a:solidFill>
                  <a:srgbClr val="000000"/>
                </a:solidFill>
                <a:ea typeface="ＭＳ Ｐゴシック" pitchFamily="-65" charset="-128"/>
              </a:rPr>
              <a:t>B: 160</a:t>
            </a:r>
          </a:p>
        </p:txBody>
      </p:sp>
      <p:sp>
        <p:nvSpPr>
          <p:cNvPr id="115" name="Rechteck 114"/>
          <p:cNvSpPr/>
          <p:nvPr userDrawn="1"/>
        </p:nvSpPr>
        <p:spPr>
          <a:xfrm>
            <a:off x="3655729" y="3896952"/>
            <a:ext cx="1506629" cy="686246"/>
          </a:xfrm>
          <a:prstGeom prst="rect">
            <a:avLst/>
          </a:prstGeom>
          <a:solidFill>
            <a:srgbClr val="E6E6E6"/>
          </a:solidFill>
          <a:ln w="9525" cap="flat" cmpd="sng" algn="ctr">
            <a:noFill/>
            <a:prstDash val="solid"/>
          </a:ln>
          <a:effectLst/>
        </p:spPr>
        <p:txBody>
          <a:bodyPr rtlCol="0" anchor="ctr"/>
          <a:lstStyle/>
          <a:p>
            <a:pPr algn="ctr" fontAlgn="base">
              <a:spcBef>
                <a:spcPct val="0"/>
              </a:spcBef>
              <a:spcAft>
                <a:spcPct val="0"/>
              </a:spcAft>
              <a:defRPr/>
            </a:pPr>
            <a:endParaRPr lang="de-DE" sz="2400" kern="0">
              <a:solidFill>
                <a:srgbClr val="FFFFFF"/>
              </a:solidFill>
            </a:endParaRPr>
          </a:p>
        </p:txBody>
      </p:sp>
      <p:sp>
        <p:nvSpPr>
          <p:cNvPr id="116" name="Textfeld 115"/>
          <p:cNvSpPr txBox="1"/>
          <p:nvPr userDrawn="1"/>
        </p:nvSpPr>
        <p:spPr>
          <a:xfrm>
            <a:off x="3788667" y="3969831"/>
            <a:ext cx="1240753" cy="553998"/>
          </a:xfrm>
          <a:prstGeom prst="rect">
            <a:avLst/>
          </a:prstGeom>
          <a:noFill/>
        </p:spPr>
        <p:txBody>
          <a:bodyPr wrap="square" lIns="0" tIns="0" rIns="0" bIns="0" rtlCol="0">
            <a:spAutoFit/>
          </a:bodyPr>
          <a:lstStyle/>
          <a:p>
            <a:pPr fontAlgn="base">
              <a:spcBef>
                <a:spcPct val="0"/>
              </a:spcBef>
              <a:spcAft>
                <a:spcPct val="0"/>
              </a:spcAft>
              <a:buClr>
                <a:srgbClr val="800B08"/>
              </a:buClr>
            </a:pPr>
            <a:r>
              <a:rPr lang="de-DE" sz="1200">
                <a:solidFill>
                  <a:srgbClr val="000000"/>
                </a:solidFill>
                <a:ea typeface="ＭＳ Ｐゴシック" pitchFamily="-65" charset="-128"/>
              </a:rPr>
              <a:t>Alle sonst. Graustufen erlaubt</a:t>
            </a:r>
          </a:p>
        </p:txBody>
      </p:sp>
      <p:cxnSp>
        <p:nvCxnSpPr>
          <p:cNvPr id="117" name="Gerade Verbindung 29"/>
          <p:cNvCxnSpPr/>
          <p:nvPr userDrawn="1"/>
        </p:nvCxnSpPr>
        <p:spPr>
          <a:xfrm>
            <a:off x="3389854" y="3189246"/>
            <a:ext cx="0" cy="1944922"/>
          </a:xfrm>
          <a:prstGeom prst="line">
            <a:avLst/>
          </a:prstGeom>
          <a:noFill/>
          <a:ln w="9525" cap="flat" cmpd="sng" algn="ctr">
            <a:solidFill>
              <a:srgbClr val="8E939A"/>
            </a:solidFill>
            <a:prstDash val="solid"/>
          </a:ln>
          <a:effectLst/>
        </p:spPr>
      </p:cxnSp>
      <p:cxnSp>
        <p:nvCxnSpPr>
          <p:cNvPr id="118" name="Gerade Verbindung 32"/>
          <p:cNvCxnSpPr/>
          <p:nvPr userDrawn="1"/>
        </p:nvCxnSpPr>
        <p:spPr>
          <a:xfrm>
            <a:off x="3389853" y="4233362"/>
            <a:ext cx="265876" cy="0"/>
          </a:xfrm>
          <a:prstGeom prst="line">
            <a:avLst/>
          </a:prstGeom>
          <a:noFill/>
          <a:ln w="9525" cap="flat" cmpd="sng" algn="ctr">
            <a:solidFill>
              <a:srgbClr val="8E939A"/>
            </a:solidFill>
            <a:prstDash val="solid"/>
            <a:tailEnd type="oval"/>
          </a:ln>
          <a:effectLst/>
        </p:spPr>
      </p:cxnSp>
      <p:sp>
        <p:nvSpPr>
          <p:cNvPr id="119" name="Rechteck 118"/>
          <p:cNvSpPr/>
          <p:nvPr userDrawn="1"/>
        </p:nvSpPr>
        <p:spPr>
          <a:xfrm>
            <a:off x="3655729" y="1812237"/>
            <a:ext cx="2127006" cy="816808"/>
          </a:xfrm>
          <a:prstGeom prst="rect">
            <a:avLst/>
          </a:prstGeom>
          <a:solidFill>
            <a:srgbClr val="E6E6E6"/>
          </a:solidFill>
          <a:ln w="9525" cap="flat" cmpd="sng" algn="ctr">
            <a:noFill/>
            <a:prstDash val="solid"/>
          </a:ln>
          <a:effectLst/>
        </p:spPr>
        <p:txBody>
          <a:bodyPr rtlCol="0" anchor="ctr"/>
          <a:lstStyle/>
          <a:p>
            <a:pPr algn="ctr" fontAlgn="base">
              <a:spcBef>
                <a:spcPct val="0"/>
              </a:spcBef>
              <a:spcAft>
                <a:spcPct val="0"/>
              </a:spcAft>
              <a:defRPr/>
            </a:pPr>
            <a:endParaRPr lang="de-DE" sz="2400" kern="0">
              <a:solidFill>
                <a:srgbClr val="FFFFFF"/>
              </a:solidFill>
            </a:endParaRPr>
          </a:p>
        </p:txBody>
      </p:sp>
      <p:sp>
        <p:nvSpPr>
          <p:cNvPr id="120" name="Textfeld 119"/>
          <p:cNvSpPr txBox="1"/>
          <p:nvPr userDrawn="1"/>
        </p:nvSpPr>
        <p:spPr>
          <a:xfrm>
            <a:off x="3843407" y="1926872"/>
            <a:ext cx="1751652" cy="553998"/>
          </a:xfrm>
          <a:prstGeom prst="rect">
            <a:avLst/>
          </a:prstGeom>
          <a:noFill/>
        </p:spPr>
        <p:txBody>
          <a:bodyPr wrap="square" lIns="0" tIns="0" rIns="0" bIns="0" rtlCol="0">
            <a:spAutoFit/>
          </a:bodyPr>
          <a:lstStyle/>
          <a:p>
            <a:pPr fontAlgn="base">
              <a:spcBef>
                <a:spcPct val="0"/>
              </a:spcBef>
              <a:spcAft>
                <a:spcPct val="0"/>
              </a:spcAft>
              <a:buClr>
                <a:srgbClr val="800B08"/>
              </a:buClr>
            </a:pPr>
            <a:r>
              <a:rPr lang="de-DE" sz="1200">
                <a:solidFill>
                  <a:srgbClr val="000000"/>
                </a:solidFill>
                <a:ea typeface="ＭＳ Ｐゴシック" pitchFamily="-65" charset="-128"/>
              </a:rPr>
              <a:t>Bitte keine Nuancen dieser Farben verwenden</a:t>
            </a:r>
          </a:p>
        </p:txBody>
      </p:sp>
      <p:cxnSp>
        <p:nvCxnSpPr>
          <p:cNvPr id="121" name="Gerade Verbindung 41"/>
          <p:cNvCxnSpPr/>
          <p:nvPr userDrawn="1"/>
        </p:nvCxnSpPr>
        <p:spPr>
          <a:xfrm>
            <a:off x="3389854" y="1290060"/>
            <a:ext cx="0" cy="1791203"/>
          </a:xfrm>
          <a:prstGeom prst="line">
            <a:avLst/>
          </a:prstGeom>
          <a:noFill/>
          <a:ln w="9525" cap="flat" cmpd="sng" algn="ctr">
            <a:solidFill>
              <a:srgbClr val="8E939A"/>
            </a:solidFill>
            <a:prstDash val="solid"/>
          </a:ln>
          <a:effectLst/>
        </p:spPr>
      </p:cxnSp>
      <p:cxnSp>
        <p:nvCxnSpPr>
          <p:cNvPr id="122" name="Gerade Verbindung 42"/>
          <p:cNvCxnSpPr/>
          <p:nvPr userDrawn="1"/>
        </p:nvCxnSpPr>
        <p:spPr>
          <a:xfrm>
            <a:off x="3389853" y="2208281"/>
            <a:ext cx="265876" cy="0"/>
          </a:xfrm>
          <a:prstGeom prst="line">
            <a:avLst/>
          </a:prstGeom>
          <a:noFill/>
          <a:ln w="9525" cap="flat" cmpd="sng" algn="ctr">
            <a:solidFill>
              <a:srgbClr val="8E939A"/>
            </a:solidFill>
            <a:prstDash val="solid"/>
            <a:tailEnd type="oval"/>
          </a:ln>
          <a:effectLst/>
        </p:spPr>
      </p:cxnSp>
      <p:cxnSp>
        <p:nvCxnSpPr>
          <p:cNvPr id="123" name="Gerade Verbindung 44"/>
          <p:cNvCxnSpPr/>
          <p:nvPr userDrawn="1"/>
        </p:nvCxnSpPr>
        <p:spPr>
          <a:xfrm>
            <a:off x="6048610" y="1290059"/>
            <a:ext cx="0" cy="3816424"/>
          </a:xfrm>
          <a:prstGeom prst="line">
            <a:avLst/>
          </a:prstGeom>
          <a:noFill/>
          <a:ln w="9525" cap="flat" cmpd="sng" algn="ctr">
            <a:solidFill>
              <a:srgbClr val="8E939A"/>
            </a:solidFill>
            <a:prstDash val="solid"/>
          </a:ln>
          <a:effectLst/>
        </p:spPr>
      </p:cxnSp>
      <p:cxnSp>
        <p:nvCxnSpPr>
          <p:cNvPr id="124" name="Gerade Verbindung 45"/>
          <p:cNvCxnSpPr/>
          <p:nvPr userDrawn="1"/>
        </p:nvCxnSpPr>
        <p:spPr>
          <a:xfrm flipH="1">
            <a:off x="5782735" y="2208281"/>
            <a:ext cx="265876" cy="0"/>
          </a:xfrm>
          <a:prstGeom prst="line">
            <a:avLst/>
          </a:prstGeom>
          <a:noFill/>
          <a:ln w="9525" cap="flat" cmpd="sng" algn="ctr">
            <a:solidFill>
              <a:srgbClr val="8E939A"/>
            </a:solidFill>
            <a:prstDash val="solid"/>
            <a:tailEnd type="oval"/>
          </a:ln>
          <a:effectLst/>
        </p:spPr>
      </p:cxnSp>
      <p:sp>
        <p:nvSpPr>
          <p:cNvPr id="2" name="Rechteck 1"/>
          <p:cNvSpPr/>
          <p:nvPr userDrawn="1"/>
        </p:nvSpPr>
        <p:spPr>
          <a:xfrm>
            <a:off x="5915674" y="1218007"/>
            <a:ext cx="3992876" cy="3941415"/>
          </a:xfrm>
          <a:prstGeom prst="rect">
            <a:avLst/>
          </a:prstGeom>
          <a:noFill/>
          <a:ln w="222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solidFill>
                <a:srgbClr val="FFFFFF"/>
              </a:solidFill>
            </a:endParaRPr>
          </a:p>
        </p:txBody>
      </p:sp>
      <p:sp>
        <p:nvSpPr>
          <p:cNvPr id="127" name="Textfeld 126"/>
          <p:cNvSpPr txBox="1"/>
          <p:nvPr userDrawn="1"/>
        </p:nvSpPr>
        <p:spPr>
          <a:xfrm>
            <a:off x="10229165" y="2961983"/>
            <a:ext cx="1469202" cy="553998"/>
          </a:xfrm>
          <a:prstGeom prst="rect">
            <a:avLst/>
          </a:prstGeom>
          <a:noFill/>
        </p:spPr>
        <p:txBody>
          <a:bodyPr wrap="square" lIns="0" tIns="0" rIns="0" bIns="0" rtlCol="0">
            <a:spAutoFit/>
          </a:bodyPr>
          <a:lstStyle/>
          <a:p>
            <a:pPr fontAlgn="base">
              <a:spcBef>
                <a:spcPct val="0"/>
              </a:spcBef>
              <a:spcAft>
                <a:spcPct val="0"/>
              </a:spcAft>
              <a:buClr>
                <a:srgbClr val="800B08"/>
              </a:buClr>
            </a:pPr>
            <a:r>
              <a:rPr lang="de-DE" sz="1200">
                <a:solidFill>
                  <a:srgbClr val="000000"/>
                </a:solidFill>
                <a:ea typeface="ＭＳ Ｐゴシック" pitchFamily="-65" charset="-128"/>
              </a:rPr>
              <a:t>Bitte nur in Ausnahme-fällen nutzen</a:t>
            </a:r>
          </a:p>
        </p:txBody>
      </p:sp>
      <p:sp>
        <p:nvSpPr>
          <p:cNvPr id="49" name="Rechteck 48"/>
          <p:cNvSpPr/>
          <p:nvPr userDrawn="1"/>
        </p:nvSpPr>
        <p:spPr>
          <a:xfrm>
            <a:off x="563252" y="5251804"/>
            <a:ext cx="11041575" cy="1027781"/>
          </a:xfrm>
          <a:prstGeom prst="rect">
            <a:avLst/>
          </a:prstGeom>
          <a:solidFill>
            <a:srgbClr val="9A3333"/>
          </a:solidFill>
          <a:ln w="25400" cap="flat" cmpd="sng" algn="ctr">
            <a:noFill/>
            <a:prstDash val="solid"/>
          </a:ln>
          <a:effectLst/>
        </p:spPr>
        <p:txBody>
          <a:bodyPr rtlCol="0" anchor="ctr"/>
          <a:lstStyle/>
          <a:p>
            <a:pPr fontAlgn="base">
              <a:spcBef>
                <a:spcPct val="0"/>
              </a:spcBef>
              <a:spcAft>
                <a:spcPct val="0"/>
              </a:spcAft>
              <a:defRPr/>
            </a:pPr>
            <a:r>
              <a:rPr lang="de-DE" sz="1200" b="1" kern="0">
                <a:solidFill>
                  <a:srgbClr val="FFFFFF"/>
                </a:solidFill>
              </a:rPr>
              <a:t>Sonstiges:</a:t>
            </a:r>
          </a:p>
          <a:p>
            <a:pPr marL="628650" lvl="1" indent="-171450" fontAlgn="base">
              <a:spcBef>
                <a:spcPct val="0"/>
              </a:spcBef>
              <a:spcAft>
                <a:spcPct val="0"/>
              </a:spcAft>
              <a:buFont typeface="Wingdings" panose="05000000000000000000" pitchFamily="2" charset="2"/>
              <a:buChar char="§"/>
              <a:defRPr/>
            </a:pPr>
            <a:r>
              <a:rPr lang="de-DE" sz="1200" kern="0">
                <a:solidFill>
                  <a:srgbClr val="FFFFFF"/>
                </a:solidFill>
              </a:rPr>
              <a:t>Standardschrift: </a:t>
            </a:r>
            <a:r>
              <a:rPr lang="de-DE" sz="1200" kern="0" err="1">
                <a:solidFill>
                  <a:srgbClr val="FFFFFF"/>
                </a:solidFill>
              </a:rPr>
              <a:t>Verdana</a:t>
            </a:r>
            <a:endParaRPr lang="de-DE" sz="1200" kern="0">
              <a:solidFill>
                <a:srgbClr val="FFFFFF"/>
              </a:solidFill>
            </a:endParaRPr>
          </a:p>
          <a:p>
            <a:pPr marL="628650" lvl="1" indent="-171450" fontAlgn="base">
              <a:spcBef>
                <a:spcPct val="0"/>
              </a:spcBef>
              <a:spcAft>
                <a:spcPct val="0"/>
              </a:spcAft>
              <a:buFont typeface="Wingdings" panose="05000000000000000000" pitchFamily="2" charset="2"/>
              <a:buChar char="§"/>
              <a:defRPr/>
            </a:pPr>
            <a:r>
              <a:rPr lang="de-DE" sz="1200" kern="0">
                <a:solidFill>
                  <a:srgbClr val="FFFFFF"/>
                </a:solidFill>
              </a:rPr>
              <a:t>Erlaubte Schriftgrößen: 10, 12, 14, 18 (auf Standardfolie)</a:t>
            </a:r>
          </a:p>
          <a:p>
            <a:pPr marL="628650" lvl="1" indent="-171450" fontAlgn="base">
              <a:spcBef>
                <a:spcPct val="0"/>
              </a:spcBef>
              <a:spcAft>
                <a:spcPct val="0"/>
              </a:spcAft>
              <a:buFont typeface="Wingdings" panose="05000000000000000000" pitchFamily="2" charset="2"/>
              <a:buChar char="§"/>
              <a:defRPr/>
            </a:pPr>
            <a:r>
              <a:rPr lang="de-DE" sz="1200" kern="0">
                <a:solidFill>
                  <a:srgbClr val="FFFFFF"/>
                </a:solidFill>
              </a:rPr>
              <a:t>Standardformen: Boxen ohne abgerundete Ecken </a:t>
            </a:r>
          </a:p>
          <a:p>
            <a:pPr marL="628650" lvl="1" indent="-171450" fontAlgn="base">
              <a:spcBef>
                <a:spcPct val="0"/>
              </a:spcBef>
              <a:spcAft>
                <a:spcPct val="0"/>
              </a:spcAft>
              <a:buFont typeface="Wingdings" panose="05000000000000000000" pitchFamily="2" charset="2"/>
              <a:buChar char="§"/>
              <a:defRPr/>
            </a:pPr>
            <a:r>
              <a:rPr lang="de-DE" sz="1200" kern="0">
                <a:solidFill>
                  <a:srgbClr val="FFFFFF"/>
                </a:solidFill>
              </a:rPr>
              <a:t>Wenn möglich: Blocksatz</a:t>
            </a:r>
          </a:p>
        </p:txBody>
      </p:sp>
      <p:sp>
        <p:nvSpPr>
          <p:cNvPr id="40" name="Textfeld 39"/>
          <p:cNvSpPr txBox="1"/>
          <p:nvPr userDrawn="1"/>
        </p:nvSpPr>
        <p:spPr>
          <a:xfrm>
            <a:off x="1173635" y="6509495"/>
            <a:ext cx="4232540" cy="246221"/>
          </a:xfrm>
          <a:prstGeom prst="rect">
            <a:avLst/>
          </a:prstGeom>
          <a:noFill/>
        </p:spPr>
        <p:txBody>
          <a:bodyPr wrap="square" lIns="0" rIns="0" rtlCol="0" anchor="ctr">
            <a:spAutoFit/>
          </a:bodyPr>
          <a:lstStyle/>
          <a:p>
            <a:r>
              <a:rPr lang="de-DE" sz="1000">
                <a:solidFill>
                  <a:srgbClr val="878787"/>
                </a:solidFill>
                <a:ea typeface="Verdana" panose="020B0604030504040204" pitchFamily="34" charset="0"/>
                <a:cs typeface="Verdana" panose="020B0604030504040204" pitchFamily="34" charset="0"/>
              </a:rPr>
              <a:t>Präsentationstitel</a:t>
            </a:r>
          </a:p>
        </p:txBody>
      </p:sp>
    </p:spTree>
    <p:extLst>
      <p:ext uri="{BB962C8B-B14F-4D97-AF65-F5344CB8AC3E}">
        <p14:creationId xmlns:p14="http://schemas.microsoft.com/office/powerpoint/2010/main" val="682976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425451" y="1978721"/>
            <a:ext cx="11345332"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11130180" y="6408271"/>
            <a:ext cx="766981"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a:xfrm>
            <a:off x="9033245" y="6473314"/>
            <a:ext cx="2736000" cy="365125"/>
          </a:xfrm>
          <a:prstGeom prst="rect">
            <a:avLst/>
          </a:prstGeom>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a:xfrm>
            <a:off x="414883" y="6473314"/>
            <a:ext cx="10439384" cy="384687"/>
          </a:xfrm>
          <a:prstGeom prst="rect">
            <a:avLst/>
          </a:prstGeom>
        </p:spPr>
        <p:txBody>
          <a:bodyPr/>
          <a:lstStyle/>
          <a:p>
            <a:r>
              <a:rPr lang="de-DE"/>
              <a:t>Dr. rer. nat. Erika Mustermann (TUM) | kann beliebig erweitert werden | Infos mit Strich trennen</a:t>
            </a:r>
            <a:endParaRPr lang="en-US" dirty="0"/>
          </a:p>
        </p:txBody>
      </p:sp>
      <p:sp>
        <p:nvSpPr>
          <p:cNvPr id="8" name="Titel 1"/>
          <p:cNvSpPr>
            <a:spLocks noGrp="1"/>
          </p:cNvSpPr>
          <p:nvPr>
            <p:ph type="title" hasCustomPrompt="1"/>
          </p:nvPr>
        </p:nvSpPr>
        <p:spPr>
          <a:xfrm>
            <a:off x="425454" y="99433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148917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425454" y="1296000"/>
            <a:ext cx="11345332" cy="5016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4267"/>
              </a:lnSpc>
              <a:defRPr lang="de-DE" sz="3333" noProof="0" dirty="0">
                <a:solidFill>
                  <a:schemeClr val="tx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425451" y="1978720"/>
            <a:ext cx="11345332"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867"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11130180" y="6408271"/>
            <a:ext cx="766981"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r" eaLnBrk="0" fontAlgn="base" hangingPunct="0">
              <a:spcBef>
                <a:spcPct val="0"/>
              </a:spcBef>
              <a:spcAft>
                <a:spcPct val="0"/>
              </a:spcAft>
            </a:pPr>
            <a:endParaRPr lang="de-DE" sz="2667">
              <a:solidFill>
                <a:prstClr val="black"/>
              </a:solidFill>
              <a:cs typeface="Arial"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solidFill>
                  <a:prstClr val="black"/>
                </a:solidFill>
              </a:rPr>
              <a:pPr/>
              <a:t>‹#›</a:t>
            </a:fld>
            <a:endParaRPr lang="de-DE" dirty="0">
              <a:solidFill>
                <a:prstClr val="black"/>
              </a:solidFill>
            </a:endParaRPr>
          </a:p>
        </p:txBody>
      </p:sp>
      <p:sp>
        <p:nvSpPr>
          <p:cNvPr id="8" name="Fußzeilenplatzhalter 7"/>
          <p:cNvSpPr>
            <a:spLocks noGrp="1"/>
          </p:cNvSpPr>
          <p:nvPr>
            <p:ph type="ftr" sz="quarter" idx="12"/>
          </p:nvPr>
        </p:nvSpPr>
        <p:spPr/>
        <p:txBody>
          <a:bodyPr/>
          <a:lstStyle/>
          <a:p>
            <a:r>
              <a:rPr lang="de-DE">
                <a:solidFill>
                  <a:prstClr val="black"/>
                </a:solidFill>
              </a:rPr>
              <a:t>Dr. rer. nat. Erika Mustermann (TUM) | kann beliebig erweitert werden | Infos mit Strich trennen</a:t>
            </a:r>
            <a:endParaRPr lang="en-US" dirty="0">
              <a:solidFill>
                <a:prstClr val="black"/>
              </a:solidFill>
            </a:endParaRPr>
          </a:p>
        </p:txBody>
      </p:sp>
    </p:spTree>
    <p:extLst>
      <p:ext uri="{BB962C8B-B14F-4D97-AF65-F5344CB8AC3E}">
        <p14:creationId xmlns:p14="http://schemas.microsoft.com/office/powerpoint/2010/main" val="37400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p:bg>
      <p:bgRef idx="1001">
        <a:schemeClr val="bg1"/>
      </p:bgRef>
    </p:bg>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userDrawn="1">
            <p:custDataLst>
              <p:tags r:id="rId2"/>
            </p:custDataLs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spid="_x0000_s4328" name="think-cell Folie" r:id="rId4" imgW="435" imgH="448" progId="TCLayout.ActiveDocument.1">
                  <p:embed/>
                </p:oleObj>
              </mc:Choice>
              <mc:Fallback>
                <p:oleObj name="think-cell Folie" r:id="rId4" imgW="435" imgH="448" progId="TCLayout.ActiveDocument.1">
                  <p:embed/>
                  <p:pic>
                    <p:nvPicPr>
                      <p:cNvPr id="0" name=""/>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7" name="Rechteck 6"/>
          <p:cNvSpPr/>
          <p:nvPr userDrawn="1"/>
        </p:nvSpPr>
        <p:spPr>
          <a:xfrm>
            <a:off x="0" y="1"/>
            <a:ext cx="12192000" cy="53677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de-DE" sz="1801">
              <a:solidFill>
                <a:srgbClr val="FFFFFF"/>
              </a:solidFill>
            </a:endParaRPr>
          </a:p>
        </p:txBody>
      </p:sp>
      <p:sp>
        <p:nvSpPr>
          <p:cNvPr id="9" name="Textplatzhalter 18"/>
          <p:cNvSpPr>
            <a:spLocks noGrp="1"/>
          </p:cNvSpPr>
          <p:nvPr>
            <p:ph type="body" sz="quarter" idx="10" hasCustomPrompt="1"/>
          </p:nvPr>
        </p:nvSpPr>
        <p:spPr>
          <a:xfrm>
            <a:off x="553847" y="5501935"/>
            <a:ext cx="5146628" cy="420687"/>
          </a:xfrm>
          <a:prstGeom prst="rect">
            <a:avLst/>
          </a:prstGeom>
        </p:spPr>
        <p:txBody>
          <a:bodyPr lIns="0" rIns="0" anchor="ctr">
            <a:noAutofit/>
          </a:bodyPr>
          <a:lstStyle>
            <a:lvl1pPr marL="0" indent="0">
              <a:buNone/>
              <a:defRPr sz="1200" baseline="0">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Autoren</a:t>
            </a:r>
          </a:p>
        </p:txBody>
      </p:sp>
      <p:sp>
        <p:nvSpPr>
          <p:cNvPr id="11" name="Textplatzhalter 18"/>
          <p:cNvSpPr>
            <a:spLocks noGrp="1"/>
          </p:cNvSpPr>
          <p:nvPr>
            <p:ph type="body" sz="quarter" idx="11" hasCustomPrompt="1"/>
          </p:nvPr>
        </p:nvSpPr>
        <p:spPr>
          <a:xfrm>
            <a:off x="553846" y="1042578"/>
            <a:ext cx="11050981" cy="918744"/>
          </a:xfrm>
          <a:prstGeom prst="rect">
            <a:avLst/>
          </a:prstGeom>
        </p:spPr>
        <p:txBody>
          <a:bodyPr lIns="0" rIns="0" anchor="b">
            <a:noAutofit/>
          </a:bodyPr>
          <a:lstStyle>
            <a:lvl1pPr marL="0" indent="0">
              <a:buNone/>
              <a:defRPr sz="2400" b="1"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Haupttitel</a:t>
            </a:r>
          </a:p>
        </p:txBody>
      </p:sp>
      <p:sp>
        <p:nvSpPr>
          <p:cNvPr id="13" name="Textplatzhalter 18"/>
          <p:cNvSpPr>
            <a:spLocks noGrp="1"/>
          </p:cNvSpPr>
          <p:nvPr>
            <p:ph type="body" sz="quarter" idx="12" hasCustomPrompt="1"/>
          </p:nvPr>
        </p:nvSpPr>
        <p:spPr>
          <a:xfrm>
            <a:off x="553846" y="2085152"/>
            <a:ext cx="11050981" cy="918744"/>
          </a:xfrm>
          <a:prstGeom prst="rect">
            <a:avLst/>
          </a:prstGeom>
        </p:spPr>
        <p:txBody>
          <a:bodyPr lIns="0" rIns="0" anchor="t">
            <a:noAutofit/>
          </a:bodyPr>
          <a:lstStyle>
            <a:lvl1pPr marL="0" indent="0">
              <a:buNone/>
              <a:defRPr sz="1800" b="1"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Untertitel</a:t>
            </a:r>
          </a:p>
        </p:txBody>
      </p:sp>
      <p:sp>
        <p:nvSpPr>
          <p:cNvPr id="14" name="Textplatzhalter 18"/>
          <p:cNvSpPr>
            <a:spLocks noGrp="1"/>
          </p:cNvSpPr>
          <p:nvPr>
            <p:ph type="body" sz="quarter" idx="13" hasCustomPrompt="1"/>
          </p:nvPr>
        </p:nvSpPr>
        <p:spPr>
          <a:xfrm>
            <a:off x="553847" y="6102610"/>
            <a:ext cx="5146628" cy="420687"/>
          </a:xfrm>
          <a:prstGeom prst="rect">
            <a:avLst/>
          </a:prstGeom>
        </p:spPr>
        <p:txBody>
          <a:bodyPr lIns="0" rIns="0" anchor="ctr">
            <a:noAutofit/>
          </a:bodyPr>
          <a:lstStyle>
            <a:lvl1pPr marL="0" indent="0">
              <a:buNone/>
              <a:defRPr sz="1200" baseline="0">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Datum</a:t>
            </a:r>
          </a:p>
        </p:txBody>
      </p:sp>
      <p:grpSp>
        <p:nvGrpSpPr>
          <p:cNvPr id="8" name="Group 7"/>
          <p:cNvGrpSpPr/>
          <p:nvPr userDrawn="1"/>
        </p:nvGrpSpPr>
        <p:grpSpPr>
          <a:xfrm>
            <a:off x="8118089" y="5712278"/>
            <a:ext cx="3486738" cy="830997"/>
            <a:chOff x="6595947" y="5712277"/>
            <a:chExt cx="2832975" cy="830997"/>
          </a:xfrm>
        </p:grpSpPr>
        <p:sp>
          <p:nvSpPr>
            <p:cNvPr id="2" name="TextBox 1"/>
            <p:cNvSpPr txBox="1"/>
            <p:nvPr userDrawn="1"/>
          </p:nvSpPr>
          <p:spPr>
            <a:xfrm>
              <a:off x="7103328" y="5712277"/>
              <a:ext cx="2325594" cy="830997"/>
            </a:xfrm>
            <a:prstGeom prst="rect">
              <a:avLst/>
            </a:prstGeom>
            <a:noFill/>
          </p:spPr>
          <p:txBody>
            <a:bodyPr wrap="square" rtlCol="0">
              <a:spAutoFit/>
            </a:bodyPr>
            <a:lstStyle/>
            <a:p>
              <a:pPr marL="171450" indent="-171450" algn="ctr">
                <a:buClr>
                  <a:srgbClr val="0472BF"/>
                </a:buClr>
                <a:buFont typeface="Wingdings" panose="05000000000000000000" pitchFamily="2" charset="2"/>
                <a:buNone/>
                <a:defRPr/>
              </a:pPr>
              <a:r>
                <a:rPr lang="en-US" sz="4400" b="1">
                  <a:solidFill>
                    <a:srgbClr val="0472BF"/>
                  </a:solidFill>
                  <a:effectLst>
                    <a:outerShdw blurRad="38100" dist="38100" dir="2700000" algn="tl">
                      <a:srgbClr val="000000">
                        <a:alpha val="43137"/>
                      </a:srgbClr>
                    </a:outerShdw>
                  </a:effectLst>
                </a:rPr>
                <a:t> </a:t>
              </a:r>
              <a:r>
                <a:rPr lang="en-US" sz="4800" b="1" err="1">
                  <a:solidFill>
                    <a:srgbClr val="0472BF"/>
                  </a:solidFill>
                  <a:effectLst>
                    <a:outerShdw blurRad="38100" dist="38100" dir="2700000" algn="tl">
                      <a:srgbClr val="000000">
                        <a:alpha val="43137"/>
                      </a:srgbClr>
                    </a:outerShdw>
                  </a:effectLst>
                </a:rPr>
                <a:t>GbR</a:t>
              </a:r>
              <a:endParaRPr lang="en-US" sz="4800" b="1">
                <a:solidFill>
                  <a:srgbClr val="0472BF"/>
                </a:solidFill>
                <a:effectLst>
                  <a:outerShdw blurRad="38100" dist="38100" dir="2700000" algn="tl">
                    <a:srgbClr val="000000">
                      <a:alpha val="43137"/>
                    </a:srgbClr>
                  </a:outerShdw>
                </a:effectLst>
              </a:endParaRPr>
            </a:p>
          </p:txBody>
        </p:sp>
        <p:sp>
          <p:nvSpPr>
            <p:cNvPr id="3" name="TextBox 2"/>
            <p:cNvSpPr txBox="1"/>
            <p:nvPr userDrawn="1"/>
          </p:nvSpPr>
          <p:spPr>
            <a:xfrm>
              <a:off x="6595947" y="5804609"/>
              <a:ext cx="1014761" cy="646331"/>
            </a:xfrm>
            <a:prstGeom prst="rect">
              <a:avLst/>
            </a:prstGeom>
            <a:noFill/>
          </p:spPr>
          <p:txBody>
            <a:bodyPr wrap="square" rtlCol="0">
              <a:spAutoFit/>
            </a:bodyPr>
            <a:lstStyle/>
            <a:p>
              <a:pPr marL="171450" indent="-171450">
                <a:buClr>
                  <a:srgbClr val="0472BF"/>
                </a:buClr>
                <a:buFont typeface="Wingdings" panose="05000000000000000000" pitchFamily="2" charset="2"/>
                <a:buNone/>
                <a:defRPr/>
              </a:pPr>
              <a:r>
                <a:rPr lang="en-US" sz="1200" b="1" i="1" err="1">
                  <a:solidFill>
                    <a:srgbClr val="0472BF"/>
                  </a:solidFill>
                  <a:effectLst>
                    <a:outerShdw blurRad="38100" dist="38100" dir="2700000" algn="tl">
                      <a:srgbClr val="000000">
                        <a:alpha val="43137"/>
                      </a:srgbClr>
                    </a:outerShdw>
                  </a:effectLst>
                </a:rPr>
                <a:t>Kircher</a:t>
              </a:r>
              <a:endParaRPr lang="en-US" sz="1200" b="1" i="1">
                <a:solidFill>
                  <a:srgbClr val="0472BF"/>
                </a:solidFill>
                <a:effectLst>
                  <a:outerShdw blurRad="38100" dist="38100" dir="2700000" algn="tl">
                    <a:srgbClr val="000000">
                      <a:alpha val="43137"/>
                    </a:srgbClr>
                  </a:outerShdw>
                </a:effectLst>
              </a:endParaRPr>
            </a:p>
            <a:p>
              <a:pPr marL="171450" indent="-171450">
                <a:buClr>
                  <a:srgbClr val="0472BF"/>
                </a:buClr>
                <a:buFont typeface="Wingdings" panose="05000000000000000000" pitchFamily="2" charset="2"/>
                <a:buNone/>
                <a:defRPr/>
              </a:pPr>
              <a:r>
                <a:rPr lang="en-US" sz="1200" b="1" i="1" err="1">
                  <a:solidFill>
                    <a:srgbClr val="0472BF"/>
                  </a:solidFill>
                  <a:effectLst>
                    <a:outerShdw blurRad="38100" dist="38100" dir="2700000" algn="tl">
                      <a:srgbClr val="000000">
                        <a:alpha val="43137"/>
                      </a:srgbClr>
                    </a:outerShdw>
                  </a:effectLst>
                </a:rPr>
                <a:t>Gisnapp</a:t>
              </a:r>
              <a:endParaRPr lang="en-US" sz="1200" b="1" i="1">
                <a:solidFill>
                  <a:srgbClr val="0472BF"/>
                </a:solidFill>
                <a:effectLst>
                  <a:outerShdw blurRad="38100" dist="38100" dir="2700000" algn="tl">
                    <a:srgbClr val="000000">
                      <a:alpha val="43137"/>
                    </a:srgbClr>
                  </a:outerShdw>
                </a:effectLst>
              </a:endParaRPr>
            </a:p>
            <a:p>
              <a:pPr marL="171450" indent="-171450">
                <a:buClr>
                  <a:srgbClr val="0472BF"/>
                </a:buClr>
                <a:buFont typeface="Wingdings" panose="05000000000000000000" pitchFamily="2" charset="2"/>
                <a:buNone/>
                <a:defRPr/>
              </a:pPr>
              <a:r>
                <a:rPr lang="en-US" sz="1200" b="1" i="1">
                  <a:solidFill>
                    <a:srgbClr val="0472BF"/>
                  </a:solidFill>
                  <a:effectLst>
                    <a:outerShdw blurRad="38100" dist="38100" dir="2700000" algn="tl">
                      <a:srgbClr val="000000">
                        <a:alpha val="43137"/>
                      </a:srgbClr>
                    </a:outerShdw>
                  </a:effectLst>
                </a:rPr>
                <a:t>Lu</a:t>
              </a:r>
            </a:p>
          </p:txBody>
        </p:sp>
        <p:cxnSp>
          <p:nvCxnSpPr>
            <p:cNvPr id="5" name="Straight Connector 4"/>
            <p:cNvCxnSpPr/>
            <p:nvPr userDrawn="1"/>
          </p:nvCxnSpPr>
          <p:spPr>
            <a:xfrm>
              <a:off x="7515923" y="5844226"/>
              <a:ext cx="0" cy="567096"/>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538160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foli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spid="_x0000_s5352" name="think-cell Folie" r:id="rId4" imgW="435" imgH="448" progId="TCLayout.ActiveDocument.1">
                  <p:embed/>
                </p:oleObj>
              </mc:Choice>
              <mc:Fallback>
                <p:oleObj name="think-cell Folie" r:id="rId4" imgW="435" imgH="448" progId="TCLayout.ActiveDocument.1">
                  <p:embed/>
                  <p:pic>
                    <p:nvPicPr>
                      <p:cNvPr id="0" name=""/>
                      <p:cNvPicPr/>
                      <p:nvPr/>
                    </p:nvPicPr>
                    <p:blipFill>
                      <a:blip r:embed="rId5"/>
                      <a:stretch>
                        <a:fillRect/>
                      </a:stretch>
                    </p:blipFill>
                    <p:spPr>
                      <a:xfrm>
                        <a:off x="1955" y="1589"/>
                        <a:ext cx="1953" cy="1587"/>
                      </a:xfrm>
                      <a:prstGeom prst="rect">
                        <a:avLst/>
                      </a:prstGeom>
                    </p:spPr>
                  </p:pic>
                </p:oleObj>
              </mc:Fallback>
            </mc:AlternateContent>
          </a:graphicData>
        </a:graphic>
      </p:graphicFrame>
      <p:cxnSp>
        <p:nvCxnSpPr>
          <p:cNvPr id="17" name="Gerader Verbinder 16"/>
          <p:cNvCxnSpPr/>
          <p:nvPr userDrawn="1"/>
        </p:nvCxnSpPr>
        <p:spPr>
          <a:xfrm>
            <a:off x="0" y="6383590"/>
            <a:ext cx="12192000" cy="102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feld 19"/>
          <p:cNvSpPr txBox="1"/>
          <p:nvPr userDrawn="1"/>
        </p:nvSpPr>
        <p:spPr>
          <a:xfrm>
            <a:off x="12861285" y="6464130"/>
            <a:ext cx="1287638" cy="261610"/>
          </a:xfrm>
          <a:prstGeom prst="rect">
            <a:avLst/>
          </a:prstGeom>
          <a:noFill/>
        </p:spPr>
        <p:txBody>
          <a:bodyPr wrap="square" rtlCol="0" anchor="ctr">
            <a:spAutoFit/>
          </a:bodyPr>
          <a:lstStyle/>
          <a:p>
            <a:pPr algn="r"/>
            <a:fld id="{AA48681E-D42E-42A8-BB54-243C945D63E4}" type="slidenum">
              <a:rPr lang="de-DE" sz="1100">
                <a:solidFill>
                  <a:srgbClr val="000000"/>
                </a:solidFill>
                <a:ea typeface="Verdana" panose="020B0604030504040204" pitchFamily="34" charset="0"/>
                <a:cs typeface="Verdana" panose="020B0604030504040204" pitchFamily="34" charset="0"/>
              </a:rPr>
              <a:pPr algn="r"/>
              <a:t>‹#›</a:t>
            </a:fld>
            <a:endParaRPr lang="de-DE" sz="1100">
              <a:solidFill>
                <a:srgbClr val="000000"/>
              </a:solidFill>
              <a:ea typeface="Verdana" panose="020B0604030504040204" pitchFamily="34" charset="0"/>
              <a:cs typeface="Verdana" panose="020B0604030504040204" pitchFamily="34" charset="0"/>
            </a:endParaRPr>
          </a:p>
        </p:txBody>
      </p:sp>
      <p:sp>
        <p:nvSpPr>
          <p:cNvPr id="24" name="Textfeld 23"/>
          <p:cNvSpPr txBox="1"/>
          <p:nvPr userDrawn="1"/>
        </p:nvSpPr>
        <p:spPr>
          <a:xfrm>
            <a:off x="9116790" y="6509495"/>
            <a:ext cx="2488037" cy="246221"/>
          </a:xfrm>
          <a:prstGeom prst="rect">
            <a:avLst/>
          </a:prstGeom>
          <a:noFill/>
        </p:spPr>
        <p:txBody>
          <a:bodyPr wrap="square" rIns="0" rtlCol="0" anchor="ctr">
            <a:spAutoFit/>
          </a:bodyPr>
          <a:lstStyle/>
          <a:p>
            <a:pPr algn="r"/>
            <a:fld id="{2934CADF-FBBB-46A7-BDCD-51F369C26748}" type="slidenum">
              <a:rPr lang="de-DE" sz="1000">
                <a:solidFill>
                  <a:srgbClr val="4F4F4F"/>
                </a:solidFill>
                <a:ea typeface="Verdana" panose="020B0604030504040204" pitchFamily="34" charset="0"/>
                <a:cs typeface="Verdana" panose="020B0604030504040204" pitchFamily="34" charset="0"/>
              </a:rPr>
              <a:pPr algn="r"/>
              <a:t>‹#›</a:t>
            </a:fld>
            <a:endParaRPr lang="de-DE" sz="1000">
              <a:solidFill>
                <a:srgbClr val="4F4F4F"/>
              </a:solidFill>
              <a:ea typeface="Verdana" panose="020B0604030504040204" pitchFamily="34" charset="0"/>
              <a:cs typeface="Verdana" panose="020B0604030504040204" pitchFamily="34" charset="0"/>
            </a:endParaRPr>
          </a:p>
        </p:txBody>
      </p:sp>
      <p:sp>
        <p:nvSpPr>
          <p:cNvPr id="26" name="Textplatzhalter 25"/>
          <p:cNvSpPr>
            <a:spLocks noGrp="1"/>
          </p:cNvSpPr>
          <p:nvPr>
            <p:ph type="body" sz="quarter" idx="13" hasCustomPrompt="1"/>
          </p:nvPr>
        </p:nvSpPr>
        <p:spPr>
          <a:xfrm>
            <a:off x="2030640" y="1436688"/>
            <a:ext cx="9573252" cy="4821237"/>
          </a:xfrm>
          <a:prstGeom prst="rect">
            <a:avLst/>
          </a:prstGeom>
        </p:spPr>
        <p:txBody>
          <a:bodyPr/>
          <a:lstStyle>
            <a:lvl1pPr marL="228600" indent="-228600">
              <a:lnSpc>
                <a:spcPct val="200000"/>
              </a:lnSpc>
              <a:buClr>
                <a:srgbClr val="9A3333"/>
              </a:buClr>
              <a:buSzPct val="100000"/>
              <a:buFontTx/>
              <a:buBlip>
                <a:blip r:embed="rId6"/>
              </a:buBlip>
              <a:defRPr sz="1400" baseline="0">
                <a:latin typeface="Verdana" panose="020B0604030504040204" pitchFamily="34" charset="0"/>
                <a:ea typeface="Verdana" panose="020B0604030504040204" pitchFamily="34" charset="0"/>
                <a:cs typeface="Verdana" panose="020B0604030504040204" pitchFamily="34" charset="0"/>
              </a:defRPr>
            </a:lvl1pPr>
            <a:lvl2pPr marL="685800" indent="-228600">
              <a:lnSpc>
                <a:spcPct val="200000"/>
              </a:lnSpc>
              <a:buClr>
                <a:srgbClr val="9A3333"/>
              </a:buClr>
              <a:buFont typeface="Wingdings" panose="05000000000000000000" pitchFamily="2" charset="2"/>
              <a:buChar char="§"/>
              <a:defRPr sz="1400">
                <a:latin typeface="Verdana" panose="020B0604030504040204" pitchFamily="34" charset="0"/>
                <a:ea typeface="Verdana" panose="020B0604030504040204" pitchFamily="34" charset="0"/>
                <a:cs typeface="Verdana" panose="020B0604030504040204" pitchFamily="34" charset="0"/>
              </a:defRPr>
            </a:lvl2pPr>
            <a:lvl3pPr>
              <a:defRPr sz="1200">
                <a:latin typeface="Verdana" panose="020B0604030504040204" pitchFamily="34" charset="0"/>
                <a:ea typeface="Verdana" panose="020B0604030504040204" pitchFamily="34" charset="0"/>
                <a:cs typeface="Verdana" panose="020B0604030504040204" pitchFamily="34" charset="0"/>
              </a:defRPr>
            </a:lvl3pPr>
            <a:lvl4pPr>
              <a:defRPr sz="1200">
                <a:latin typeface="Verdana" panose="020B0604030504040204" pitchFamily="34" charset="0"/>
                <a:ea typeface="Verdana" panose="020B0604030504040204" pitchFamily="34" charset="0"/>
                <a:cs typeface="Verdana" panose="020B0604030504040204" pitchFamily="34" charset="0"/>
              </a:defRPr>
            </a:lvl4pPr>
            <a:lvl5pPr>
              <a:defRPr sz="1200">
                <a:latin typeface="Verdana" panose="020B0604030504040204" pitchFamily="34" charset="0"/>
                <a:ea typeface="Verdana" panose="020B0604030504040204" pitchFamily="34" charset="0"/>
                <a:cs typeface="Verdana" panose="020B0604030504040204" pitchFamily="34" charset="0"/>
              </a:defRPr>
            </a:lvl5pPr>
          </a:lstStyle>
          <a:p>
            <a:pPr lvl="0"/>
            <a:r>
              <a:rPr lang="de-DE" dirty="0" err="1"/>
              <a:t>Agendapunkt</a:t>
            </a:r>
            <a:r>
              <a:rPr lang="de-DE" dirty="0"/>
              <a:t> 1</a:t>
            </a:r>
          </a:p>
          <a:p>
            <a:pPr lvl="0"/>
            <a:r>
              <a:rPr lang="de-DE" dirty="0" err="1"/>
              <a:t>Agendapunkt</a:t>
            </a:r>
            <a:r>
              <a:rPr lang="de-DE" dirty="0"/>
              <a:t> 2</a:t>
            </a:r>
          </a:p>
          <a:p>
            <a:pPr lvl="1"/>
            <a:r>
              <a:rPr lang="de-DE" dirty="0"/>
              <a:t>Unterpunkt</a:t>
            </a:r>
          </a:p>
          <a:p>
            <a:pPr lvl="0"/>
            <a:r>
              <a:rPr lang="de-DE" dirty="0"/>
              <a:t>…</a:t>
            </a:r>
          </a:p>
          <a:p>
            <a:pPr lvl="0"/>
            <a:endParaRPr lang="de-DE" dirty="0"/>
          </a:p>
        </p:txBody>
      </p:sp>
      <p:sp>
        <p:nvSpPr>
          <p:cNvPr id="14" name="Textplatzhalter 18"/>
          <p:cNvSpPr>
            <a:spLocks noGrp="1"/>
          </p:cNvSpPr>
          <p:nvPr>
            <p:ph type="body" sz="quarter" idx="11" hasCustomPrompt="1"/>
          </p:nvPr>
        </p:nvSpPr>
        <p:spPr>
          <a:xfrm>
            <a:off x="563252" y="207306"/>
            <a:ext cx="11050981" cy="640608"/>
          </a:xfrm>
          <a:prstGeom prst="rect">
            <a:avLst/>
          </a:prstGeom>
        </p:spPr>
        <p:txBody>
          <a:bodyPr lIns="0" rIns="0" bIns="46800" anchor="b">
            <a:noAutofit/>
          </a:bodyPr>
          <a:lstStyle>
            <a:lvl1pPr marL="0" indent="0">
              <a:buNone/>
              <a:defRPr sz="1800" b="1"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Agenda</a:t>
            </a:r>
          </a:p>
        </p:txBody>
      </p:sp>
      <p:cxnSp>
        <p:nvCxnSpPr>
          <p:cNvPr id="18" name="Gerader Verbinder 17"/>
          <p:cNvCxnSpPr/>
          <p:nvPr userDrawn="1"/>
        </p:nvCxnSpPr>
        <p:spPr>
          <a:xfrm>
            <a:off x="563252" y="847914"/>
            <a:ext cx="1105098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5" name="Table 14"/>
          <p:cNvGraphicFramePr>
            <a:graphicFrameLocks noGrp="1"/>
          </p:cNvGraphicFramePr>
          <p:nvPr userDrawn="1">
            <p:extLst/>
          </p:nvPr>
        </p:nvGraphicFramePr>
        <p:xfrm>
          <a:off x="563252" y="6207580"/>
          <a:ext cx="10515600" cy="518160"/>
        </p:xfrm>
        <a:graphic>
          <a:graphicData uri="http://schemas.openxmlformats.org/drawingml/2006/table">
            <a:tbl>
              <a:tblPr/>
              <a:tblGrid>
                <a:gridCol w="10515600">
                  <a:extLst>
                    <a:ext uri="{9D8B030D-6E8A-4147-A177-3AD203B41FA5}">
                      <a16:colId xmlns:a16="http://schemas.microsoft.com/office/drawing/2014/main" val="20000"/>
                    </a:ext>
                  </a:extLst>
                </a:gridCol>
              </a:tblGrid>
              <a:tr h="0">
                <a:tc>
                  <a:txBody>
                    <a:bodyPr/>
                    <a:lstStyle/>
                    <a:p>
                      <a:br>
                        <a:rPr lang="en-US" b="0">
                          <a:solidFill>
                            <a:srgbClr val="777777"/>
                          </a:solidFill>
                          <a:effectLst/>
                          <a:latin typeface="Segoe UI Light" charset="0"/>
                        </a:rPr>
                      </a:br>
                      <a:r>
                        <a:rPr lang="en-US" sz="1000" b="0">
                          <a:solidFill>
                            <a:srgbClr val="777777"/>
                          </a:solidFill>
                          <a:effectLst/>
                          <a:latin typeface="+mj-lt"/>
                        </a:rPr>
                        <a:t>Ausarbeitung der </a:t>
                      </a:r>
                      <a:r>
                        <a:rPr lang="en-US" sz="1000" b="0" err="1">
                          <a:solidFill>
                            <a:srgbClr val="777777"/>
                          </a:solidFill>
                          <a:effectLst/>
                          <a:latin typeface="+mj-lt"/>
                        </a:rPr>
                        <a:t>Teilnehmerkommunikation</a:t>
                      </a:r>
                      <a:r>
                        <a:rPr lang="en-US" sz="1000" b="0">
                          <a:solidFill>
                            <a:srgbClr val="777777"/>
                          </a:solidFill>
                          <a:effectLst/>
                          <a:latin typeface="+mj-lt"/>
                        </a:rPr>
                        <a:t> </a:t>
                      </a:r>
                      <a:r>
                        <a:rPr lang="en-US" sz="1000" b="0" err="1">
                          <a:solidFill>
                            <a:srgbClr val="777777"/>
                          </a:solidFill>
                          <a:effectLst/>
                          <a:latin typeface="+mj-lt"/>
                        </a:rPr>
                        <a:t>vor</a:t>
                      </a:r>
                      <a:r>
                        <a:rPr lang="en-US" sz="1000" b="0">
                          <a:solidFill>
                            <a:srgbClr val="777777"/>
                          </a:solidFill>
                          <a:effectLst/>
                          <a:latin typeface="+mj-lt"/>
                        </a:rPr>
                        <a:t> und </a:t>
                      </a:r>
                      <a:r>
                        <a:rPr lang="en-US" sz="1000" b="0" err="1">
                          <a:solidFill>
                            <a:srgbClr val="777777"/>
                          </a:solidFill>
                          <a:effectLst/>
                          <a:latin typeface="+mj-lt"/>
                        </a:rPr>
                        <a:t>während</a:t>
                      </a:r>
                      <a:r>
                        <a:rPr lang="en-US" sz="1000" b="0">
                          <a:solidFill>
                            <a:srgbClr val="777777"/>
                          </a:solidFill>
                          <a:effectLst/>
                          <a:latin typeface="+mj-lt"/>
                        </a:rPr>
                        <a:t> des BDSU </a:t>
                      </a:r>
                      <a:r>
                        <a:rPr lang="en-US" sz="1000" b="0" err="1">
                          <a:solidFill>
                            <a:srgbClr val="777777"/>
                          </a:solidFill>
                          <a:effectLst/>
                          <a:latin typeface="+mj-lt"/>
                        </a:rPr>
                        <a:t>Jubiläumskongresses</a:t>
                      </a:r>
                      <a:endParaRPr lang="en-US" sz="1000" b="0">
                        <a:solidFill>
                          <a:srgbClr val="777777"/>
                        </a:solidFill>
                        <a:effectLst/>
                        <a:latin typeface="+mj-lt"/>
                      </a:endParaRPr>
                    </a:p>
                  </a:txBody>
                  <a:tcPr marL="112542" marR="112542" anchor="ctr">
                    <a:lnL>
                      <a:noFill/>
                    </a:lnL>
                    <a:lnR>
                      <a:noFill/>
                    </a:lnR>
                    <a:lnT>
                      <a:noFill/>
                    </a:lnT>
                    <a:lnB>
                      <a:noFill/>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7442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xecutive Summary">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spid="_x0000_s6376" name="think-cell Folie" r:id="rId4" imgW="435" imgH="448" progId="TCLayout.ActiveDocument.1">
                  <p:embed/>
                </p:oleObj>
              </mc:Choice>
              <mc:Fallback>
                <p:oleObj name="think-cell Folie" r:id="rId4" imgW="435" imgH="448" progId="TCLayout.ActiveDocument.1">
                  <p:embed/>
                  <p:pic>
                    <p:nvPicPr>
                      <p:cNvPr id="0" name=""/>
                      <p:cNvPicPr/>
                      <p:nvPr/>
                    </p:nvPicPr>
                    <p:blipFill>
                      <a:blip r:embed="rId5"/>
                      <a:stretch>
                        <a:fillRect/>
                      </a:stretch>
                    </p:blipFill>
                    <p:spPr>
                      <a:xfrm>
                        <a:off x="1955" y="1589"/>
                        <a:ext cx="1953" cy="1587"/>
                      </a:xfrm>
                      <a:prstGeom prst="rect">
                        <a:avLst/>
                      </a:prstGeom>
                    </p:spPr>
                  </p:pic>
                </p:oleObj>
              </mc:Fallback>
            </mc:AlternateContent>
          </a:graphicData>
        </a:graphic>
      </p:graphicFrame>
      <p:cxnSp>
        <p:nvCxnSpPr>
          <p:cNvPr id="17" name="Gerader Verbinder 16"/>
          <p:cNvCxnSpPr/>
          <p:nvPr userDrawn="1"/>
        </p:nvCxnSpPr>
        <p:spPr>
          <a:xfrm>
            <a:off x="0" y="6383590"/>
            <a:ext cx="12192000" cy="1023"/>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20" name="Textfeld 19"/>
          <p:cNvSpPr txBox="1"/>
          <p:nvPr userDrawn="1"/>
        </p:nvSpPr>
        <p:spPr>
          <a:xfrm>
            <a:off x="12861285" y="6464130"/>
            <a:ext cx="1287638" cy="261610"/>
          </a:xfrm>
          <a:prstGeom prst="rect">
            <a:avLst/>
          </a:prstGeom>
          <a:noFill/>
        </p:spPr>
        <p:txBody>
          <a:bodyPr wrap="square" rtlCol="0" anchor="ctr">
            <a:spAutoFit/>
          </a:bodyPr>
          <a:lstStyle/>
          <a:p>
            <a:pPr algn="r"/>
            <a:fld id="{AA48681E-D42E-42A8-BB54-243C945D63E4}" type="slidenum">
              <a:rPr lang="de-DE" sz="1100">
                <a:solidFill>
                  <a:srgbClr val="000000"/>
                </a:solidFill>
                <a:ea typeface="Verdana" panose="020B0604030504040204" pitchFamily="34" charset="0"/>
                <a:cs typeface="Verdana" panose="020B0604030504040204" pitchFamily="34" charset="0"/>
              </a:rPr>
              <a:pPr algn="r"/>
              <a:t>‹#›</a:t>
            </a:fld>
            <a:endParaRPr lang="de-DE" sz="1100">
              <a:solidFill>
                <a:srgbClr val="000000"/>
              </a:solidFill>
              <a:ea typeface="Verdana" panose="020B0604030504040204" pitchFamily="34" charset="0"/>
              <a:cs typeface="Verdana" panose="020B0604030504040204" pitchFamily="34" charset="0"/>
            </a:endParaRPr>
          </a:p>
        </p:txBody>
      </p:sp>
      <p:sp>
        <p:nvSpPr>
          <p:cNvPr id="24" name="Textfeld 23"/>
          <p:cNvSpPr txBox="1"/>
          <p:nvPr userDrawn="1"/>
        </p:nvSpPr>
        <p:spPr>
          <a:xfrm>
            <a:off x="9116790" y="6509495"/>
            <a:ext cx="2488037" cy="246221"/>
          </a:xfrm>
          <a:prstGeom prst="rect">
            <a:avLst/>
          </a:prstGeom>
          <a:noFill/>
        </p:spPr>
        <p:txBody>
          <a:bodyPr wrap="square" lIns="0" rIns="0" rtlCol="0" anchor="ctr">
            <a:spAutoFit/>
          </a:bodyPr>
          <a:lstStyle/>
          <a:p>
            <a:pPr algn="r"/>
            <a:fld id="{2934CADF-FBBB-46A7-BDCD-51F369C26748}" type="slidenum">
              <a:rPr lang="de-DE" sz="1000">
                <a:solidFill>
                  <a:srgbClr val="4F4F4F"/>
                </a:solidFill>
                <a:ea typeface="Verdana" panose="020B0604030504040204" pitchFamily="34" charset="0"/>
                <a:cs typeface="Verdana" panose="020B0604030504040204" pitchFamily="34" charset="0"/>
              </a:rPr>
              <a:pPr algn="r"/>
              <a:t>‹#›</a:t>
            </a:fld>
            <a:endParaRPr lang="de-DE" sz="1000">
              <a:solidFill>
                <a:srgbClr val="4F4F4F"/>
              </a:solidFill>
              <a:ea typeface="Verdana" panose="020B0604030504040204" pitchFamily="34" charset="0"/>
              <a:cs typeface="Verdana" panose="020B0604030504040204" pitchFamily="34" charset="0"/>
            </a:endParaRPr>
          </a:p>
        </p:txBody>
      </p:sp>
      <p:sp>
        <p:nvSpPr>
          <p:cNvPr id="6" name="Textplatzhalter 5"/>
          <p:cNvSpPr>
            <a:spLocks noGrp="1"/>
          </p:cNvSpPr>
          <p:nvPr>
            <p:ph type="body" sz="quarter" idx="10" hasCustomPrompt="1"/>
          </p:nvPr>
        </p:nvSpPr>
        <p:spPr>
          <a:xfrm>
            <a:off x="552939" y="1347966"/>
            <a:ext cx="3480428" cy="828085"/>
          </a:xfrm>
          <a:prstGeom prst="rect">
            <a:avLst/>
          </a:prstGeom>
          <a:noFill/>
        </p:spPr>
        <p:txBody>
          <a:bodyPr lIns="0" rIns="0" anchor="ctr"/>
          <a:lstStyle>
            <a:lvl1pPr marL="0" indent="0" algn="r">
              <a:buNone/>
              <a:defRPr sz="1400" b="1">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Punkt 1</a:t>
            </a:r>
          </a:p>
        </p:txBody>
      </p:sp>
      <p:sp>
        <p:nvSpPr>
          <p:cNvPr id="21" name="Textplatzhalter 5"/>
          <p:cNvSpPr>
            <a:spLocks noGrp="1"/>
          </p:cNvSpPr>
          <p:nvPr>
            <p:ph type="body" sz="quarter" idx="11" hasCustomPrompt="1"/>
          </p:nvPr>
        </p:nvSpPr>
        <p:spPr>
          <a:xfrm>
            <a:off x="552939" y="2310451"/>
            <a:ext cx="3480428" cy="828085"/>
          </a:xfrm>
          <a:prstGeom prst="rect">
            <a:avLst/>
          </a:prstGeom>
          <a:noFill/>
        </p:spPr>
        <p:txBody>
          <a:bodyPr lIns="0" rIns="0" anchor="ctr"/>
          <a:lstStyle>
            <a:lvl1pPr marL="0" indent="0" algn="r">
              <a:buNone/>
              <a:defRPr sz="1400" b="1">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Punkt 2</a:t>
            </a:r>
          </a:p>
        </p:txBody>
      </p:sp>
      <p:sp>
        <p:nvSpPr>
          <p:cNvPr id="25" name="Textplatzhalter 5"/>
          <p:cNvSpPr>
            <a:spLocks noGrp="1"/>
          </p:cNvSpPr>
          <p:nvPr>
            <p:ph type="body" sz="quarter" idx="12" hasCustomPrompt="1"/>
          </p:nvPr>
        </p:nvSpPr>
        <p:spPr>
          <a:xfrm>
            <a:off x="552939" y="3272936"/>
            <a:ext cx="3480428" cy="828085"/>
          </a:xfrm>
          <a:prstGeom prst="rect">
            <a:avLst/>
          </a:prstGeom>
          <a:noFill/>
        </p:spPr>
        <p:txBody>
          <a:bodyPr lIns="0" rIns="0" anchor="ctr"/>
          <a:lstStyle>
            <a:lvl1pPr marL="0" indent="0" algn="r">
              <a:buNone/>
              <a:defRPr sz="1400" b="1">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Punkt 3</a:t>
            </a:r>
          </a:p>
        </p:txBody>
      </p:sp>
      <p:sp>
        <p:nvSpPr>
          <p:cNvPr id="27" name="Textplatzhalter 5"/>
          <p:cNvSpPr>
            <a:spLocks noGrp="1"/>
          </p:cNvSpPr>
          <p:nvPr>
            <p:ph type="body" sz="quarter" idx="13" hasCustomPrompt="1"/>
          </p:nvPr>
        </p:nvSpPr>
        <p:spPr>
          <a:xfrm>
            <a:off x="552939" y="4235421"/>
            <a:ext cx="3480428" cy="828085"/>
          </a:xfrm>
          <a:prstGeom prst="rect">
            <a:avLst/>
          </a:prstGeom>
          <a:noFill/>
        </p:spPr>
        <p:txBody>
          <a:bodyPr lIns="0" rIns="0" anchor="ctr"/>
          <a:lstStyle>
            <a:lvl1pPr marL="0" indent="0" algn="r">
              <a:buNone/>
              <a:defRPr sz="1400" b="1">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Punkt 4</a:t>
            </a:r>
          </a:p>
        </p:txBody>
      </p:sp>
      <p:sp>
        <p:nvSpPr>
          <p:cNvPr id="29" name="Textplatzhalter 5"/>
          <p:cNvSpPr>
            <a:spLocks noGrp="1"/>
          </p:cNvSpPr>
          <p:nvPr>
            <p:ph type="body" sz="quarter" idx="14" hasCustomPrompt="1"/>
          </p:nvPr>
        </p:nvSpPr>
        <p:spPr>
          <a:xfrm>
            <a:off x="552939" y="5197905"/>
            <a:ext cx="3480428" cy="828085"/>
          </a:xfrm>
          <a:prstGeom prst="rect">
            <a:avLst/>
          </a:prstGeom>
          <a:noFill/>
        </p:spPr>
        <p:txBody>
          <a:bodyPr lIns="0" rIns="0" anchor="ctr"/>
          <a:lstStyle>
            <a:lvl1pPr marL="0" indent="0" algn="r">
              <a:buNone/>
              <a:defRPr sz="1400" b="1">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Punkt 5</a:t>
            </a:r>
          </a:p>
        </p:txBody>
      </p:sp>
      <p:sp>
        <p:nvSpPr>
          <p:cNvPr id="35" name="Textplatzhalter 5"/>
          <p:cNvSpPr>
            <a:spLocks noGrp="1"/>
          </p:cNvSpPr>
          <p:nvPr>
            <p:ph type="body" sz="quarter" idx="15" hasCustomPrompt="1"/>
          </p:nvPr>
        </p:nvSpPr>
        <p:spPr>
          <a:xfrm>
            <a:off x="4403773" y="1347966"/>
            <a:ext cx="7200119" cy="828085"/>
          </a:xfrm>
          <a:prstGeom prst="rect">
            <a:avLst/>
          </a:prstGeom>
          <a:noFill/>
        </p:spPr>
        <p:txBody>
          <a:bodyPr lIns="0" rIns="0" anchor="ctr"/>
          <a:lstStyle>
            <a:lvl1pPr marL="0" indent="0">
              <a:buNone/>
              <a:defRPr sz="1200" b="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Ausführung 1</a:t>
            </a:r>
          </a:p>
        </p:txBody>
      </p:sp>
      <p:sp>
        <p:nvSpPr>
          <p:cNvPr id="36" name="Textplatzhalter 5"/>
          <p:cNvSpPr>
            <a:spLocks noGrp="1"/>
          </p:cNvSpPr>
          <p:nvPr>
            <p:ph type="body" sz="quarter" idx="16" hasCustomPrompt="1"/>
          </p:nvPr>
        </p:nvSpPr>
        <p:spPr>
          <a:xfrm>
            <a:off x="4403773" y="2310451"/>
            <a:ext cx="7200119" cy="828085"/>
          </a:xfrm>
          <a:prstGeom prst="rect">
            <a:avLst/>
          </a:prstGeom>
          <a:noFill/>
        </p:spPr>
        <p:txBody>
          <a:bodyPr lIns="0" rIns="0" anchor="ctr"/>
          <a:lstStyle>
            <a:lvl1pPr marL="0" indent="0">
              <a:buNone/>
              <a:defRPr sz="1200" b="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Ausführung 2</a:t>
            </a:r>
          </a:p>
        </p:txBody>
      </p:sp>
      <p:sp>
        <p:nvSpPr>
          <p:cNvPr id="37" name="Textplatzhalter 5"/>
          <p:cNvSpPr>
            <a:spLocks noGrp="1"/>
          </p:cNvSpPr>
          <p:nvPr>
            <p:ph type="body" sz="quarter" idx="17" hasCustomPrompt="1"/>
          </p:nvPr>
        </p:nvSpPr>
        <p:spPr>
          <a:xfrm>
            <a:off x="4403773" y="3272936"/>
            <a:ext cx="7200119" cy="828085"/>
          </a:xfrm>
          <a:prstGeom prst="rect">
            <a:avLst/>
          </a:prstGeom>
          <a:noFill/>
        </p:spPr>
        <p:txBody>
          <a:bodyPr lIns="0" rIns="0" anchor="ctr"/>
          <a:lstStyle>
            <a:lvl1pPr marL="0" indent="0">
              <a:buNone/>
              <a:defRPr sz="1200" b="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Ausführung 3</a:t>
            </a:r>
          </a:p>
        </p:txBody>
      </p:sp>
      <p:sp>
        <p:nvSpPr>
          <p:cNvPr id="38" name="Textplatzhalter 5"/>
          <p:cNvSpPr>
            <a:spLocks noGrp="1"/>
          </p:cNvSpPr>
          <p:nvPr>
            <p:ph type="body" sz="quarter" idx="18" hasCustomPrompt="1"/>
          </p:nvPr>
        </p:nvSpPr>
        <p:spPr>
          <a:xfrm>
            <a:off x="4403773" y="4235421"/>
            <a:ext cx="7200119" cy="828085"/>
          </a:xfrm>
          <a:prstGeom prst="rect">
            <a:avLst/>
          </a:prstGeom>
          <a:noFill/>
        </p:spPr>
        <p:txBody>
          <a:bodyPr lIns="0" rIns="0" anchor="ct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Ausführung 4</a:t>
            </a:r>
          </a:p>
        </p:txBody>
      </p:sp>
      <p:sp>
        <p:nvSpPr>
          <p:cNvPr id="39" name="Textplatzhalter 5"/>
          <p:cNvSpPr>
            <a:spLocks noGrp="1"/>
          </p:cNvSpPr>
          <p:nvPr>
            <p:ph type="body" sz="quarter" idx="19" hasCustomPrompt="1"/>
          </p:nvPr>
        </p:nvSpPr>
        <p:spPr>
          <a:xfrm>
            <a:off x="4403773" y="5197905"/>
            <a:ext cx="7200119" cy="828085"/>
          </a:xfrm>
          <a:prstGeom prst="rect">
            <a:avLst/>
          </a:prstGeom>
          <a:noFill/>
        </p:spPr>
        <p:txBody>
          <a:bodyPr lIns="0" rIns="0" anchor="ctr"/>
          <a:lstStyle>
            <a:lvl1pPr marL="0" indent="0">
              <a:buNone/>
              <a:defRPr sz="1200" b="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Ausführung 5</a:t>
            </a:r>
          </a:p>
        </p:txBody>
      </p:sp>
      <p:cxnSp>
        <p:nvCxnSpPr>
          <p:cNvPr id="8" name="Gerader Verbinder 7"/>
          <p:cNvCxnSpPr/>
          <p:nvPr userDrawn="1"/>
        </p:nvCxnSpPr>
        <p:spPr>
          <a:xfrm>
            <a:off x="4218570" y="1245793"/>
            <a:ext cx="0" cy="487884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Textplatzhalter 18"/>
          <p:cNvSpPr>
            <a:spLocks noGrp="1"/>
          </p:cNvSpPr>
          <p:nvPr>
            <p:ph type="body" sz="quarter" idx="20" hasCustomPrompt="1"/>
          </p:nvPr>
        </p:nvSpPr>
        <p:spPr>
          <a:xfrm>
            <a:off x="563252" y="207306"/>
            <a:ext cx="11050981" cy="640608"/>
          </a:xfrm>
          <a:prstGeom prst="rect">
            <a:avLst/>
          </a:prstGeom>
        </p:spPr>
        <p:txBody>
          <a:bodyPr lIns="0" rIns="0" bIns="46800" anchor="b">
            <a:noAutofit/>
          </a:bodyPr>
          <a:lstStyle>
            <a:lvl1pPr marL="0" indent="0">
              <a:buNone/>
              <a:defRPr sz="1800" b="1"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Executive Summary</a:t>
            </a:r>
          </a:p>
        </p:txBody>
      </p:sp>
      <p:cxnSp>
        <p:nvCxnSpPr>
          <p:cNvPr id="31" name="Gerader Verbinder 30"/>
          <p:cNvCxnSpPr/>
          <p:nvPr userDrawn="1"/>
        </p:nvCxnSpPr>
        <p:spPr>
          <a:xfrm>
            <a:off x="563252" y="847914"/>
            <a:ext cx="1105098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2" name="Table 1"/>
          <p:cNvGraphicFramePr>
            <a:graphicFrameLocks noGrp="1"/>
          </p:cNvGraphicFramePr>
          <p:nvPr userDrawn="1">
            <p:extLst/>
          </p:nvPr>
        </p:nvGraphicFramePr>
        <p:xfrm>
          <a:off x="563252" y="6207580"/>
          <a:ext cx="10515600" cy="518160"/>
        </p:xfrm>
        <a:graphic>
          <a:graphicData uri="http://schemas.openxmlformats.org/drawingml/2006/table">
            <a:tbl>
              <a:tblPr/>
              <a:tblGrid>
                <a:gridCol w="10515600">
                  <a:extLst>
                    <a:ext uri="{9D8B030D-6E8A-4147-A177-3AD203B41FA5}">
                      <a16:colId xmlns:a16="http://schemas.microsoft.com/office/drawing/2014/main" val="20000"/>
                    </a:ext>
                  </a:extLst>
                </a:gridCol>
              </a:tblGrid>
              <a:tr h="0">
                <a:tc>
                  <a:txBody>
                    <a:bodyPr/>
                    <a:lstStyle/>
                    <a:p>
                      <a:br>
                        <a:rPr lang="en-US" b="0">
                          <a:solidFill>
                            <a:srgbClr val="777777"/>
                          </a:solidFill>
                          <a:effectLst/>
                          <a:latin typeface="Segoe UI Light" charset="0"/>
                        </a:rPr>
                      </a:br>
                      <a:r>
                        <a:rPr lang="en-US" sz="1000" b="0">
                          <a:solidFill>
                            <a:srgbClr val="777777"/>
                          </a:solidFill>
                          <a:effectLst/>
                          <a:latin typeface="+mj-lt"/>
                        </a:rPr>
                        <a:t>Ausarbeitung der </a:t>
                      </a:r>
                      <a:r>
                        <a:rPr lang="en-US" sz="1000" b="0" err="1">
                          <a:solidFill>
                            <a:srgbClr val="777777"/>
                          </a:solidFill>
                          <a:effectLst/>
                          <a:latin typeface="+mj-lt"/>
                        </a:rPr>
                        <a:t>Teilnehmerkommunikation</a:t>
                      </a:r>
                      <a:r>
                        <a:rPr lang="en-US" sz="1000" b="0">
                          <a:solidFill>
                            <a:srgbClr val="777777"/>
                          </a:solidFill>
                          <a:effectLst/>
                          <a:latin typeface="+mj-lt"/>
                        </a:rPr>
                        <a:t> </a:t>
                      </a:r>
                      <a:r>
                        <a:rPr lang="en-US" sz="1000" b="0" err="1">
                          <a:solidFill>
                            <a:srgbClr val="777777"/>
                          </a:solidFill>
                          <a:effectLst/>
                          <a:latin typeface="+mj-lt"/>
                        </a:rPr>
                        <a:t>vor</a:t>
                      </a:r>
                      <a:r>
                        <a:rPr lang="en-US" sz="1000" b="0">
                          <a:solidFill>
                            <a:srgbClr val="777777"/>
                          </a:solidFill>
                          <a:effectLst/>
                          <a:latin typeface="+mj-lt"/>
                        </a:rPr>
                        <a:t> und </a:t>
                      </a:r>
                      <a:r>
                        <a:rPr lang="en-US" sz="1000" b="0" err="1">
                          <a:solidFill>
                            <a:srgbClr val="777777"/>
                          </a:solidFill>
                          <a:effectLst/>
                          <a:latin typeface="+mj-lt"/>
                        </a:rPr>
                        <a:t>während</a:t>
                      </a:r>
                      <a:r>
                        <a:rPr lang="en-US" sz="1000" b="0">
                          <a:solidFill>
                            <a:srgbClr val="777777"/>
                          </a:solidFill>
                          <a:effectLst/>
                          <a:latin typeface="+mj-lt"/>
                        </a:rPr>
                        <a:t> des BDSU </a:t>
                      </a:r>
                      <a:r>
                        <a:rPr lang="en-US" sz="1000" b="0" err="1">
                          <a:solidFill>
                            <a:srgbClr val="777777"/>
                          </a:solidFill>
                          <a:effectLst/>
                          <a:latin typeface="+mj-lt"/>
                        </a:rPr>
                        <a:t>Jubiläumskongresses</a:t>
                      </a:r>
                      <a:endParaRPr lang="en-US" sz="1000" b="0">
                        <a:solidFill>
                          <a:srgbClr val="777777"/>
                        </a:solidFill>
                        <a:effectLst/>
                        <a:latin typeface="+mj-lt"/>
                      </a:endParaRPr>
                    </a:p>
                  </a:txBody>
                  <a:tcPr marL="112542" marR="112542" anchor="ctr">
                    <a:lnL>
                      <a:noFill/>
                    </a:lnL>
                    <a:lnR>
                      <a:noFill/>
                    </a:lnR>
                    <a:lnT>
                      <a:noFill/>
                    </a:lnT>
                    <a:lnB>
                      <a:noFill/>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15408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foli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spid="_x0000_s7400" name="think-cell Folie" r:id="rId4" imgW="435" imgH="448" progId="TCLayout.ActiveDocument.1">
                  <p:embed/>
                </p:oleObj>
              </mc:Choice>
              <mc:Fallback>
                <p:oleObj name="think-cell Folie" r:id="rId4" imgW="435" imgH="448" progId="TCLayout.ActiveDocument.1">
                  <p:embed/>
                  <p:pic>
                    <p:nvPicPr>
                      <p:cNvPr id="0" name=""/>
                      <p:cNvPicPr/>
                      <p:nvPr/>
                    </p:nvPicPr>
                    <p:blipFill>
                      <a:blip r:embed="rId5"/>
                      <a:stretch>
                        <a:fillRect/>
                      </a:stretch>
                    </p:blipFill>
                    <p:spPr>
                      <a:xfrm>
                        <a:off x="1955" y="1589"/>
                        <a:ext cx="1953" cy="1587"/>
                      </a:xfrm>
                      <a:prstGeom prst="rect">
                        <a:avLst/>
                      </a:prstGeom>
                    </p:spPr>
                  </p:pic>
                </p:oleObj>
              </mc:Fallback>
            </mc:AlternateContent>
          </a:graphicData>
        </a:graphic>
      </p:graphicFrame>
      <p:cxnSp>
        <p:nvCxnSpPr>
          <p:cNvPr id="17" name="Gerader Verbinder 16"/>
          <p:cNvCxnSpPr/>
          <p:nvPr userDrawn="1"/>
        </p:nvCxnSpPr>
        <p:spPr>
          <a:xfrm>
            <a:off x="0" y="6383590"/>
            <a:ext cx="12192000" cy="102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feld 19"/>
          <p:cNvSpPr txBox="1"/>
          <p:nvPr userDrawn="1"/>
        </p:nvSpPr>
        <p:spPr>
          <a:xfrm>
            <a:off x="12861285" y="6464130"/>
            <a:ext cx="1287638" cy="261610"/>
          </a:xfrm>
          <a:prstGeom prst="rect">
            <a:avLst/>
          </a:prstGeom>
          <a:noFill/>
        </p:spPr>
        <p:txBody>
          <a:bodyPr wrap="square" rtlCol="0" anchor="ctr">
            <a:spAutoFit/>
          </a:bodyPr>
          <a:lstStyle/>
          <a:p>
            <a:pPr algn="r"/>
            <a:fld id="{AA48681E-D42E-42A8-BB54-243C945D63E4}" type="slidenum">
              <a:rPr lang="de-DE" sz="1100">
                <a:solidFill>
                  <a:srgbClr val="000000"/>
                </a:solidFill>
                <a:ea typeface="Verdana" panose="020B0604030504040204" pitchFamily="34" charset="0"/>
                <a:cs typeface="Verdana" panose="020B0604030504040204" pitchFamily="34" charset="0"/>
              </a:rPr>
              <a:pPr algn="r"/>
              <a:t>‹#›</a:t>
            </a:fld>
            <a:endParaRPr lang="de-DE" sz="1100">
              <a:solidFill>
                <a:srgbClr val="000000"/>
              </a:solidFill>
              <a:ea typeface="Verdana" panose="020B0604030504040204" pitchFamily="34" charset="0"/>
              <a:cs typeface="Verdana" panose="020B0604030504040204" pitchFamily="34" charset="0"/>
            </a:endParaRPr>
          </a:p>
        </p:txBody>
      </p:sp>
      <p:sp>
        <p:nvSpPr>
          <p:cNvPr id="24" name="Textfeld 23"/>
          <p:cNvSpPr txBox="1"/>
          <p:nvPr userDrawn="1"/>
        </p:nvSpPr>
        <p:spPr>
          <a:xfrm>
            <a:off x="9116790" y="6509495"/>
            <a:ext cx="2488037" cy="246221"/>
          </a:xfrm>
          <a:prstGeom prst="rect">
            <a:avLst/>
          </a:prstGeom>
          <a:noFill/>
        </p:spPr>
        <p:txBody>
          <a:bodyPr wrap="square" lIns="0" rIns="0" rtlCol="0" anchor="ctr">
            <a:spAutoFit/>
          </a:bodyPr>
          <a:lstStyle/>
          <a:p>
            <a:pPr algn="r"/>
            <a:fld id="{2934CADF-FBBB-46A7-BDCD-51F369C26748}" type="slidenum">
              <a:rPr lang="de-DE" sz="1000">
                <a:solidFill>
                  <a:srgbClr val="4F4F4F"/>
                </a:solidFill>
                <a:ea typeface="Verdana" panose="020B0604030504040204" pitchFamily="34" charset="0"/>
                <a:cs typeface="Verdana" panose="020B0604030504040204" pitchFamily="34" charset="0"/>
              </a:rPr>
              <a:pPr algn="r"/>
              <a:t>‹#›</a:t>
            </a:fld>
            <a:endParaRPr lang="de-DE" sz="1000">
              <a:solidFill>
                <a:srgbClr val="4F4F4F"/>
              </a:solidFill>
              <a:ea typeface="Verdana" panose="020B0604030504040204" pitchFamily="34" charset="0"/>
              <a:cs typeface="Verdana" panose="020B0604030504040204" pitchFamily="34" charset="0"/>
            </a:endParaRPr>
          </a:p>
        </p:txBody>
      </p:sp>
      <p:sp>
        <p:nvSpPr>
          <p:cNvPr id="19" name="Textplatzhalter 18"/>
          <p:cNvSpPr>
            <a:spLocks noGrp="1"/>
          </p:cNvSpPr>
          <p:nvPr>
            <p:ph type="body" sz="quarter" idx="11" hasCustomPrompt="1"/>
          </p:nvPr>
        </p:nvSpPr>
        <p:spPr>
          <a:xfrm>
            <a:off x="563252" y="207306"/>
            <a:ext cx="11050981" cy="640608"/>
          </a:xfrm>
          <a:prstGeom prst="rect">
            <a:avLst/>
          </a:prstGeom>
        </p:spPr>
        <p:txBody>
          <a:bodyPr lIns="0" rIns="0" bIns="46800" anchor="b">
            <a:noAutofit/>
          </a:bodyPr>
          <a:lstStyle>
            <a:lvl1pPr marL="0" indent="0">
              <a:buNone/>
              <a:defRPr sz="1800" b="1"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Überschrift, Schriftgröße 18</a:t>
            </a:r>
          </a:p>
        </p:txBody>
      </p:sp>
      <p:sp>
        <p:nvSpPr>
          <p:cNvPr id="21" name="Textplatzhalter 18"/>
          <p:cNvSpPr>
            <a:spLocks noGrp="1"/>
          </p:cNvSpPr>
          <p:nvPr>
            <p:ph type="body" sz="quarter" idx="12" hasCustomPrompt="1"/>
          </p:nvPr>
        </p:nvSpPr>
        <p:spPr>
          <a:xfrm>
            <a:off x="563252" y="847915"/>
            <a:ext cx="11050981" cy="319119"/>
          </a:xfrm>
          <a:prstGeom prst="rect">
            <a:avLst/>
          </a:prstGeom>
        </p:spPr>
        <p:txBody>
          <a:bodyPr lIns="0" rIns="0" bIns="46800" anchor="t">
            <a:noAutofit/>
          </a:bodyPr>
          <a:lstStyle>
            <a:lvl1pPr marL="0" indent="0">
              <a:buNone/>
              <a:defRPr sz="1400" b="0" baseline="0">
                <a:solidFill>
                  <a:srgbClr val="878686"/>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Unterüberschrift, Schriftgröße 14</a:t>
            </a:r>
          </a:p>
        </p:txBody>
      </p:sp>
      <p:cxnSp>
        <p:nvCxnSpPr>
          <p:cNvPr id="22" name="Gerader Verbinder 21"/>
          <p:cNvCxnSpPr/>
          <p:nvPr userDrawn="1"/>
        </p:nvCxnSpPr>
        <p:spPr>
          <a:xfrm>
            <a:off x="563252" y="847914"/>
            <a:ext cx="1105098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Textplatzhalter 25"/>
          <p:cNvSpPr>
            <a:spLocks noGrp="1"/>
          </p:cNvSpPr>
          <p:nvPr>
            <p:ph type="body" sz="quarter" idx="13" hasCustomPrompt="1"/>
          </p:nvPr>
        </p:nvSpPr>
        <p:spPr>
          <a:xfrm>
            <a:off x="552939" y="1291916"/>
            <a:ext cx="11050954" cy="4966010"/>
          </a:xfrm>
          <a:prstGeom prst="rect">
            <a:avLst/>
          </a:prstGeom>
        </p:spPr>
        <p:txBody>
          <a:bodyPr lIns="0" rIns="0"/>
          <a:lstStyle>
            <a:lvl1pPr marL="228600" indent="-228600">
              <a:buClr>
                <a:srgbClr val="9A3333"/>
              </a:buClr>
              <a:buFont typeface="Wingdings" panose="05000000000000000000" pitchFamily="2" charset="2"/>
              <a:buChar char="§"/>
              <a:defRPr sz="1200" baseline="0">
                <a:latin typeface="Verdana" panose="020B0604030504040204" pitchFamily="34" charset="0"/>
                <a:ea typeface="Verdana" panose="020B0604030504040204" pitchFamily="34" charset="0"/>
                <a:cs typeface="Verdana" panose="020B0604030504040204" pitchFamily="34" charset="0"/>
              </a:defRPr>
            </a:lvl1pPr>
            <a:lvl2pPr>
              <a:defRPr sz="1200">
                <a:latin typeface="Verdana" panose="020B0604030504040204" pitchFamily="34" charset="0"/>
                <a:ea typeface="Verdana" panose="020B0604030504040204" pitchFamily="34" charset="0"/>
                <a:cs typeface="Verdana" panose="020B0604030504040204" pitchFamily="34" charset="0"/>
              </a:defRPr>
            </a:lvl2pPr>
            <a:lvl3pPr>
              <a:defRPr sz="1200">
                <a:latin typeface="Verdana" panose="020B0604030504040204" pitchFamily="34" charset="0"/>
                <a:ea typeface="Verdana" panose="020B0604030504040204" pitchFamily="34" charset="0"/>
                <a:cs typeface="Verdana" panose="020B0604030504040204" pitchFamily="34" charset="0"/>
              </a:defRPr>
            </a:lvl3pPr>
            <a:lvl4pPr>
              <a:defRPr sz="1200">
                <a:latin typeface="Verdana" panose="020B0604030504040204" pitchFamily="34" charset="0"/>
                <a:ea typeface="Verdana" panose="020B0604030504040204" pitchFamily="34" charset="0"/>
                <a:cs typeface="Verdana" panose="020B0604030504040204" pitchFamily="34" charset="0"/>
              </a:defRPr>
            </a:lvl4pPr>
            <a:lvl5pPr>
              <a:defRPr sz="1200">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Standardschriftgröße 12</a:t>
            </a:r>
          </a:p>
          <a:p>
            <a:pPr lvl="0"/>
            <a:r>
              <a:rPr lang="de-DE" dirty="0"/>
              <a:t>Weitere erlaubte Schriftgrößen: 10, 14</a:t>
            </a:r>
          </a:p>
        </p:txBody>
      </p:sp>
      <p:graphicFrame>
        <p:nvGraphicFramePr>
          <p:cNvPr id="12" name="Table 11"/>
          <p:cNvGraphicFramePr>
            <a:graphicFrameLocks noGrp="1"/>
          </p:cNvGraphicFramePr>
          <p:nvPr userDrawn="1">
            <p:extLst/>
          </p:nvPr>
        </p:nvGraphicFramePr>
        <p:xfrm>
          <a:off x="563252" y="6207580"/>
          <a:ext cx="10515600" cy="518160"/>
        </p:xfrm>
        <a:graphic>
          <a:graphicData uri="http://schemas.openxmlformats.org/drawingml/2006/table">
            <a:tbl>
              <a:tblPr/>
              <a:tblGrid>
                <a:gridCol w="10515600">
                  <a:extLst>
                    <a:ext uri="{9D8B030D-6E8A-4147-A177-3AD203B41FA5}">
                      <a16:colId xmlns:a16="http://schemas.microsoft.com/office/drawing/2014/main" val="20000"/>
                    </a:ext>
                  </a:extLst>
                </a:gridCol>
              </a:tblGrid>
              <a:tr h="0">
                <a:tc>
                  <a:txBody>
                    <a:bodyPr/>
                    <a:lstStyle/>
                    <a:p>
                      <a:br>
                        <a:rPr lang="en-US" b="0">
                          <a:solidFill>
                            <a:srgbClr val="777777"/>
                          </a:solidFill>
                          <a:effectLst/>
                          <a:latin typeface="Segoe UI Light" charset="0"/>
                        </a:rPr>
                      </a:br>
                      <a:r>
                        <a:rPr lang="en-US" sz="1000" b="0">
                          <a:solidFill>
                            <a:srgbClr val="777777"/>
                          </a:solidFill>
                          <a:effectLst/>
                          <a:latin typeface="+mj-lt"/>
                        </a:rPr>
                        <a:t>Ausarbeitung der </a:t>
                      </a:r>
                      <a:r>
                        <a:rPr lang="en-US" sz="1000" b="0" err="1">
                          <a:solidFill>
                            <a:srgbClr val="777777"/>
                          </a:solidFill>
                          <a:effectLst/>
                          <a:latin typeface="+mj-lt"/>
                        </a:rPr>
                        <a:t>Teilnehmerkommunikation</a:t>
                      </a:r>
                      <a:r>
                        <a:rPr lang="en-US" sz="1000" b="0">
                          <a:solidFill>
                            <a:srgbClr val="777777"/>
                          </a:solidFill>
                          <a:effectLst/>
                          <a:latin typeface="+mj-lt"/>
                        </a:rPr>
                        <a:t> </a:t>
                      </a:r>
                      <a:r>
                        <a:rPr lang="en-US" sz="1000" b="0" err="1">
                          <a:solidFill>
                            <a:srgbClr val="777777"/>
                          </a:solidFill>
                          <a:effectLst/>
                          <a:latin typeface="+mj-lt"/>
                        </a:rPr>
                        <a:t>vor</a:t>
                      </a:r>
                      <a:r>
                        <a:rPr lang="en-US" sz="1000" b="0">
                          <a:solidFill>
                            <a:srgbClr val="777777"/>
                          </a:solidFill>
                          <a:effectLst/>
                          <a:latin typeface="+mj-lt"/>
                        </a:rPr>
                        <a:t> und </a:t>
                      </a:r>
                      <a:r>
                        <a:rPr lang="en-US" sz="1000" b="0" err="1">
                          <a:solidFill>
                            <a:srgbClr val="777777"/>
                          </a:solidFill>
                          <a:effectLst/>
                          <a:latin typeface="+mj-lt"/>
                        </a:rPr>
                        <a:t>während</a:t>
                      </a:r>
                      <a:r>
                        <a:rPr lang="en-US" sz="1000" b="0">
                          <a:solidFill>
                            <a:srgbClr val="777777"/>
                          </a:solidFill>
                          <a:effectLst/>
                          <a:latin typeface="+mj-lt"/>
                        </a:rPr>
                        <a:t> des BDSU </a:t>
                      </a:r>
                      <a:r>
                        <a:rPr lang="en-US" sz="1000" b="0" err="1">
                          <a:solidFill>
                            <a:srgbClr val="777777"/>
                          </a:solidFill>
                          <a:effectLst/>
                          <a:latin typeface="+mj-lt"/>
                        </a:rPr>
                        <a:t>Jubiläumskongresses</a:t>
                      </a:r>
                      <a:endParaRPr lang="en-US" sz="1000" b="0">
                        <a:solidFill>
                          <a:srgbClr val="777777"/>
                        </a:solidFill>
                        <a:effectLst/>
                        <a:latin typeface="+mj-lt"/>
                      </a:endParaRPr>
                    </a:p>
                  </a:txBody>
                  <a:tcPr marL="112542" marR="112542" anchor="ctr">
                    <a:lnL>
                      <a:noFill/>
                    </a:lnL>
                    <a:lnR>
                      <a:noFill/>
                    </a:lnR>
                    <a:lnT>
                      <a:noFill/>
                    </a:lnT>
                    <a:lnB>
                      <a:noFill/>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64438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ontaktfolie">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userDrawn="1">
            <p:custDataLst>
              <p:tags r:id="rId2"/>
            </p:custDataLs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spid="_x0000_s8424" name="think-cell Folie" r:id="rId4" imgW="435" imgH="448" progId="TCLayout.ActiveDocument.1">
                  <p:embed/>
                </p:oleObj>
              </mc:Choice>
              <mc:Fallback>
                <p:oleObj name="think-cell Folie" r:id="rId4" imgW="435" imgH="448" progId="TCLayout.ActiveDocument.1">
                  <p:embed/>
                  <p:pic>
                    <p:nvPicPr>
                      <p:cNvPr id="0" name=""/>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11" name="Rechteck 10"/>
          <p:cNvSpPr/>
          <p:nvPr userDrawn="1"/>
        </p:nvSpPr>
        <p:spPr>
          <a:xfrm>
            <a:off x="0" y="4"/>
            <a:ext cx="12192000" cy="68579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de-DE" sz="1801">
              <a:solidFill>
                <a:srgbClr val="FFFFFF"/>
              </a:solidFill>
            </a:endParaRPr>
          </a:p>
        </p:txBody>
      </p:sp>
      <p:sp>
        <p:nvSpPr>
          <p:cNvPr id="4" name="Eine Ecke des Rechtecks schneiden 3"/>
          <p:cNvSpPr/>
          <p:nvPr userDrawn="1"/>
        </p:nvSpPr>
        <p:spPr>
          <a:xfrm>
            <a:off x="2550423" y="2851776"/>
            <a:ext cx="7062665" cy="2880000"/>
          </a:xfrm>
          <a:prstGeom prst="snip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solidFill>
                <a:srgbClr val="FFFFFF"/>
              </a:solidFill>
              <a:ea typeface="Verdana" panose="020B0604030504040204" pitchFamily="34" charset="0"/>
              <a:cs typeface="Verdana" panose="020B0604030504040204" pitchFamily="34" charset="0"/>
            </a:endParaRPr>
          </a:p>
        </p:txBody>
      </p:sp>
      <p:sp>
        <p:nvSpPr>
          <p:cNvPr id="9" name="Bildplatzhalter 32"/>
          <p:cNvSpPr>
            <a:spLocks noGrp="1"/>
          </p:cNvSpPr>
          <p:nvPr userDrawn="1">
            <p:ph type="pic" sz="quarter" idx="10" hasCustomPrompt="1"/>
          </p:nvPr>
        </p:nvSpPr>
        <p:spPr>
          <a:xfrm>
            <a:off x="3086089" y="3367572"/>
            <a:ext cx="2010901" cy="2070624"/>
          </a:xfrm>
          <a:prstGeom prst="rect">
            <a:avLst/>
          </a:prstGeom>
        </p:spPr>
        <p:txBody>
          <a:bodyPr anchor="ctr"/>
          <a:lstStyle>
            <a:lvl1pPr marL="0" indent="0" algn="ctr">
              <a:buNone/>
              <a:defRPr sz="1400">
                <a:latin typeface="Verdana" panose="020B0604030504040204" pitchFamily="34" charset="0"/>
                <a:ea typeface="Verdana" panose="020B0604030504040204" pitchFamily="34" charset="0"/>
                <a:cs typeface="Verdana" panose="020B0604030504040204" pitchFamily="34" charset="0"/>
              </a:defRPr>
            </a:lvl1pPr>
          </a:lstStyle>
          <a:p>
            <a:r>
              <a:rPr lang="de-DE"/>
              <a:t>Kontaktfoto</a:t>
            </a:r>
          </a:p>
        </p:txBody>
      </p:sp>
      <p:sp>
        <p:nvSpPr>
          <p:cNvPr id="14" name="Textplatzhalter 18"/>
          <p:cNvSpPr>
            <a:spLocks noGrp="1"/>
          </p:cNvSpPr>
          <p:nvPr>
            <p:ph type="body" sz="quarter" idx="11" hasCustomPrompt="1"/>
          </p:nvPr>
        </p:nvSpPr>
        <p:spPr>
          <a:xfrm>
            <a:off x="5261247" y="3960272"/>
            <a:ext cx="4201828" cy="331505"/>
          </a:xfrm>
          <a:prstGeom prst="rect">
            <a:avLst/>
          </a:prstGeom>
        </p:spPr>
        <p:txBody>
          <a:bodyPr lIns="0" rIns="0" anchor="ctr">
            <a:noAutofit/>
          </a:bodyPr>
          <a:lstStyle>
            <a:lvl1pPr marL="0" indent="0">
              <a:buNone/>
              <a:defRPr sz="1200" baseline="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Rolle im Verein</a:t>
            </a:r>
          </a:p>
        </p:txBody>
      </p:sp>
      <p:sp>
        <p:nvSpPr>
          <p:cNvPr id="16" name="Textplatzhalter 18"/>
          <p:cNvSpPr>
            <a:spLocks noGrp="1"/>
          </p:cNvSpPr>
          <p:nvPr>
            <p:ph type="body" sz="quarter" idx="13" hasCustomPrompt="1"/>
          </p:nvPr>
        </p:nvSpPr>
        <p:spPr>
          <a:xfrm>
            <a:off x="5261247" y="3619964"/>
            <a:ext cx="4201828" cy="331505"/>
          </a:xfrm>
          <a:prstGeom prst="rect">
            <a:avLst/>
          </a:prstGeom>
        </p:spPr>
        <p:txBody>
          <a:bodyPr lIns="0" rIns="0" anchor="ctr">
            <a:noAutofit/>
          </a:bodyPr>
          <a:lstStyle>
            <a:lvl1pPr marL="0" indent="0">
              <a:buNone/>
              <a:defRPr sz="1400" b="1" cap="all" baseline="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Name</a:t>
            </a:r>
          </a:p>
        </p:txBody>
      </p:sp>
      <p:sp>
        <p:nvSpPr>
          <p:cNvPr id="15" name="Textplatzhalter 18"/>
          <p:cNvSpPr>
            <a:spLocks noGrp="1"/>
          </p:cNvSpPr>
          <p:nvPr>
            <p:ph type="body" sz="quarter" idx="15" hasCustomPrompt="1"/>
          </p:nvPr>
        </p:nvSpPr>
        <p:spPr>
          <a:xfrm>
            <a:off x="5261247" y="4497235"/>
            <a:ext cx="4201828" cy="331505"/>
          </a:xfrm>
          <a:prstGeom prst="rect">
            <a:avLst/>
          </a:prstGeom>
        </p:spPr>
        <p:txBody>
          <a:bodyPr lIns="0" rIns="0" anchor="ctr">
            <a:noAutofit/>
          </a:bodyPr>
          <a:lstStyle>
            <a:lvl1pPr marL="0" indent="0">
              <a:buNone/>
              <a:defRPr sz="1200" baseline="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Vorname.Nachname@academyconsult.de</a:t>
            </a:r>
          </a:p>
        </p:txBody>
      </p:sp>
      <p:sp>
        <p:nvSpPr>
          <p:cNvPr id="17" name="Textplatzhalter 18"/>
          <p:cNvSpPr>
            <a:spLocks noGrp="1"/>
          </p:cNvSpPr>
          <p:nvPr>
            <p:ph type="body" sz="quarter" idx="16" hasCustomPrompt="1"/>
          </p:nvPr>
        </p:nvSpPr>
        <p:spPr>
          <a:xfrm>
            <a:off x="5261247" y="4834081"/>
            <a:ext cx="4201828" cy="331505"/>
          </a:xfrm>
          <a:prstGeom prst="rect">
            <a:avLst/>
          </a:prstGeom>
        </p:spPr>
        <p:txBody>
          <a:bodyPr lIns="0" rIns="0" anchor="ctr">
            <a:noAutofit/>
          </a:bodyPr>
          <a:lstStyle>
            <a:lvl1pPr marL="0" indent="0">
              <a:buNone/>
              <a:defRPr sz="1200" baseline="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Mobil: +49 17X XXXXXXXX</a:t>
            </a:r>
          </a:p>
        </p:txBody>
      </p:sp>
    </p:spTree>
    <p:extLst>
      <p:ext uri="{BB962C8B-B14F-4D97-AF65-F5344CB8AC3E}">
        <p14:creationId xmlns:p14="http://schemas.microsoft.com/office/powerpoint/2010/main" val="812560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schlussfolie">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userDrawn="1">
            <p:custDataLst>
              <p:tags r:id="rId2"/>
            </p:custDataLs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spid="_x0000_s9448" name="think-cell Folie" r:id="rId4" imgW="435" imgH="448" progId="TCLayout.ActiveDocument.1">
                  <p:embed/>
                </p:oleObj>
              </mc:Choice>
              <mc:Fallback>
                <p:oleObj name="think-cell Folie" r:id="rId4" imgW="435" imgH="448" progId="TCLayout.ActiveDocument.1">
                  <p:embed/>
                  <p:pic>
                    <p:nvPicPr>
                      <p:cNvPr id="0" name=""/>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13" name="Rechteck 12"/>
          <p:cNvSpPr/>
          <p:nvPr userDrawn="1"/>
        </p:nvSpPr>
        <p:spPr>
          <a:xfrm flipV="1">
            <a:off x="0" y="5062958"/>
            <a:ext cx="12192000" cy="17950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de-DE" sz="1801">
              <a:solidFill>
                <a:srgbClr val="FFFFFF"/>
              </a:solidFill>
            </a:endParaRPr>
          </a:p>
        </p:txBody>
      </p:sp>
      <p:cxnSp>
        <p:nvCxnSpPr>
          <p:cNvPr id="15" name="Gerader Verbinder 14"/>
          <p:cNvCxnSpPr/>
          <p:nvPr userDrawn="1"/>
        </p:nvCxnSpPr>
        <p:spPr>
          <a:xfrm>
            <a:off x="553846" y="2050507"/>
            <a:ext cx="1105098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feld 15"/>
          <p:cNvSpPr txBox="1"/>
          <p:nvPr userDrawn="1"/>
        </p:nvSpPr>
        <p:spPr>
          <a:xfrm>
            <a:off x="552939" y="2139015"/>
            <a:ext cx="11050954" cy="1835422"/>
          </a:xfrm>
          <a:prstGeom prst="rect">
            <a:avLst/>
          </a:prstGeom>
        </p:spPr>
        <p:txBody>
          <a:bodyPr lIns="0" rIns="0" anchor="t">
            <a:noAutofit/>
          </a:bodyPr>
          <a:lstStyle>
            <a:lvl1pPr lvl="0" indent="0">
              <a:lnSpc>
                <a:spcPct val="90000"/>
              </a:lnSpc>
              <a:spcBef>
                <a:spcPts val="1000"/>
              </a:spcBef>
              <a:buFont typeface="Arial" panose="020B0604020202020204" pitchFamily="34" charset="0"/>
              <a:buNone/>
              <a:defRPr sz="2000" b="1" baseline="0">
                <a:latin typeface="Verdana" panose="020B0604030504040204" pitchFamily="34" charset="0"/>
                <a:ea typeface="Verdana" panose="020B0604030504040204" pitchFamily="34" charset="0"/>
                <a:cs typeface="Verdana" panose="020B0604030504040204" pitchFamily="34" charset="0"/>
              </a:defRPr>
            </a:lvl1pPr>
            <a:lvl2pPr marL="685800" indent="-228600">
              <a:lnSpc>
                <a:spcPct val="90000"/>
              </a:lnSpc>
              <a:spcBef>
                <a:spcPts val="500"/>
              </a:spcBef>
              <a:buFont typeface="Arial" panose="020B0604020202020204" pitchFamily="34" charset="0"/>
              <a:buChar char="•"/>
              <a:defRPr sz="1401">
                <a:latin typeface="Verdana" panose="020B0604030504040204" pitchFamily="34" charset="0"/>
                <a:ea typeface="Verdana" panose="020B0604030504040204" pitchFamily="34" charset="0"/>
                <a:cs typeface="Verdana" panose="020B0604030504040204" pitchFamily="34" charset="0"/>
              </a:defRPr>
            </a:lvl2pPr>
            <a:lvl3pPr marL="1143000" indent="-228600">
              <a:lnSpc>
                <a:spcPct val="90000"/>
              </a:lnSpc>
              <a:spcBef>
                <a:spcPts val="500"/>
              </a:spcBef>
              <a:buFont typeface="Arial" panose="020B0604020202020204" pitchFamily="34" charset="0"/>
              <a:buChar char="•"/>
              <a:defRPr sz="1401">
                <a:latin typeface="Verdana" panose="020B0604030504040204" pitchFamily="34" charset="0"/>
                <a:ea typeface="Verdana" panose="020B0604030504040204" pitchFamily="34" charset="0"/>
                <a:cs typeface="Verdana" panose="020B0604030504040204" pitchFamily="34" charset="0"/>
              </a:defRPr>
            </a:lvl3pPr>
            <a:lvl4pPr marL="1600200" indent="-228600">
              <a:lnSpc>
                <a:spcPct val="90000"/>
              </a:lnSpc>
              <a:spcBef>
                <a:spcPts val="500"/>
              </a:spcBef>
              <a:buFont typeface="Arial" panose="020B0604020202020204" pitchFamily="34" charset="0"/>
              <a:buChar char="•"/>
              <a:defRPr sz="1401">
                <a:latin typeface="Verdana" panose="020B0604030504040204" pitchFamily="34" charset="0"/>
                <a:ea typeface="Verdana" panose="020B0604030504040204" pitchFamily="34" charset="0"/>
                <a:cs typeface="Verdana" panose="020B0604030504040204" pitchFamily="34" charset="0"/>
              </a:defRPr>
            </a:lvl4pPr>
            <a:lvl5pPr marL="2057400" indent="-228600">
              <a:lnSpc>
                <a:spcPct val="90000"/>
              </a:lnSpc>
              <a:spcBef>
                <a:spcPts val="500"/>
              </a:spcBef>
              <a:buFont typeface="Arial" panose="020B0604020202020204" pitchFamily="34" charset="0"/>
              <a:buChar char="•"/>
              <a:defRPr sz="1401">
                <a:latin typeface="Verdana" panose="020B0604030504040204" pitchFamily="34" charset="0"/>
                <a:ea typeface="Verdana" panose="020B0604030504040204" pitchFamily="34" charset="0"/>
                <a:cs typeface="Verdana" panose="020B0604030504040204" pitchFamily="34" charset="0"/>
              </a:defRPr>
            </a:lvl5pPr>
            <a:lvl6pPr marL="2514600" indent="-228600">
              <a:lnSpc>
                <a:spcPct val="90000"/>
              </a:lnSpc>
              <a:spcBef>
                <a:spcPts val="500"/>
              </a:spcBef>
              <a:buFont typeface="Arial" panose="020B0604020202020204" pitchFamily="34" charset="0"/>
              <a:buChar char="•"/>
              <a:defRPr/>
            </a:lvl6pPr>
            <a:lvl7pPr marL="2971800" indent="-228600">
              <a:lnSpc>
                <a:spcPct val="90000"/>
              </a:lnSpc>
              <a:spcBef>
                <a:spcPts val="500"/>
              </a:spcBef>
              <a:buFont typeface="Arial" panose="020B0604020202020204" pitchFamily="34" charset="0"/>
              <a:buChar char="•"/>
              <a:defRPr/>
            </a:lvl7pPr>
            <a:lvl8pPr marL="3429000" indent="-228600">
              <a:lnSpc>
                <a:spcPct val="90000"/>
              </a:lnSpc>
              <a:spcBef>
                <a:spcPts val="500"/>
              </a:spcBef>
              <a:buFont typeface="Arial" panose="020B0604020202020204" pitchFamily="34" charset="0"/>
              <a:buChar char="•"/>
              <a:defRPr/>
            </a:lvl8pPr>
            <a:lvl9pPr marL="3886200" indent="-228600">
              <a:lnSpc>
                <a:spcPct val="90000"/>
              </a:lnSpc>
              <a:spcBef>
                <a:spcPts val="500"/>
              </a:spcBef>
              <a:buFont typeface="Arial" panose="020B0604020202020204" pitchFamily="34" charset="0"/>
              <a:buChar char="•"/>
              <a:defRPr/>
            </a:lvl9pPr>
          </a:lstStyle>
          <a:p>
            <a:pPr>
              <a:lnSpc>
                <a:spcPct val="100000"/>
              </a:lnSpc>
              <a:spcBef>
                <a:spcPts val="600"/>
              </a:spcBef>
            </a:pPr>
            <a:r>
              <a:rPr lang="de-DE" sz="1400" cap="all" dirty="0">
                <a:solidFill>
                  <a:srgbClr val="0472BF"/>
                </a:solidFill>
              </a:rPr>
              <a:t>Kircher-</a:t>
            </a:r>
            <a:r>
              <a:rPr lang="de-DE" sz="1400" cap="all" dirty="0" err="1">
                <a:solidFill>
                  <a:srgbClr val="0472BF"/>
                </a:solidFill>
              </a:rPr>
              <a:t>Gisnapp</a:t>
            </a:r>
            <a:r>
              <a:rPr lang="de-DE" sz="1400" cap="all" dirty="0">
                <a:solidFill>
                  <a:srgbClr val="0472BF"/>
                </a:solidFill>
              </a:rPr>
              <a:t>-</a:t>
            </a:r>
            <a:r>
              <a:rPr lang="de-DE" sz="1400" cap="all" dirty="0" err="1">
                <a:solidFill>
                  <a:srgbClr val="0472BF"/>
                </a:solidFill>
              </a:rPr>
              <a:t>Lu</a:t>
            </a:r>
            <a:r>
              <a:rPr lang="de-DE" sz="1400" cap="all" dirty="0">
                <a:solidFill>
                  <a:srgbClr val="0472BF"/>
                </a:solidFill>
              </a:rPr>
              <a:t> GBR</a:t>
            </a:r>
            <a:endParaRPr lang="de-DE" sz="1400" b="0" dirty="0">
              <a:solidFill>
                <a:srgbClr val="0472BF"/>
              </a:solidFill>
            </a:endParaRPr>
          </a:p>
          <a:p>
            <a:pPr>
              <a:lnSpc>
                <a:spcPct val="100000"/>
              </a:lnSpc>
              <a:spcBef>
                <a:spcPts val="600"/>
              </a:spcBef>
            </a:pPr>
            <a:r>
              <a:rPr lang="de-DE" sz="1400" b="0" dirty="0">
                <a:solidFill>
                  <a:srgbClr val="878787"/>
                </a:solidFill>
              </a:rPr>
              <a:t>Kaulbachstraße 49/0024</a:t>
            </a:r>
            <a:br>
              <a:rPr lang="de-DE" sz="1400" b="0" dirty="0">
                <a:solidFill>
                  <a:srgbClr val="878787"/>
                </a:solidFill>
              </a:rPr>
            </a:br>
            <a:r>
              <a:rPr lang="de-DE" sz="1400" b="0" dirty="0">
                <a:solidFill>
                  <a:srgbClr val="878787"/>
                </a:solidFill>
              </a:rPr>
              <a:t>80539 München</a:t>
            </a:r>
          </a:p>
        </p:txBody>
      </p:sp>
      <p:sp>
        <p:nvSpPr>
          <p:cNvPr id="8" name="Textfeld 7"/>
          <p:cNvSpPr txBox="1"/>
          <p:nvPr userDrawn="1"/>
        </p:nvSpPr>
        <p:spPr>
          <a:xfrm>
            <a:off x="552939" y="1044000"/>
            <a:ext cx="11050954" cy="918000"/>
          </a:xfrm>
          <a:prstGeom prst="rect">
            <a:avLst/>
          </a:prstGeom>
        </p:spPr>
        <p:txBody>
          <a:bodyPr lIns="0" rIns="0" anchor="b">
            <a:noAutofit/>
          </a:bodyPr>
          <a:lstStyle>
            <a:lvl1pPr lvl="0" indent="0">
              <a:lnSpc>
                <a:spcPct val="90000"/>
              </a:lnSpc>
              <a:spcBef>
                <a:spcPts val="1000"/>
              </a:spcBef>
              <a:buFont typeface="Arial" panose="020B0604020202020204" pitchFamily="34" charset="0"/>
              <a:buNone/>
              <a:defRPr sz="2000" b="1" baseline="0">
                <a:latin typeface="Verdana" panose="020B0604030504040204" pitchFamily="34" charset="0"/>
                <a:ea typeface="Verdana" panose="020B0604030504040204" pitchFamily="34" charset="0"/>
                <a:cs typeface="Verdana" panose="020B0604030504040204" pitchFamily="34" charset="0"/>
              </a:defRPr>
            </a:lvl1pPr>
            <a:lvl2pPr marL="685800" indent="-228600">
              <a:lnSpc>
                <a:spcPct val="90000"/>
              </a:lnSpc>
              <a:spcBef>
                <a:spcPts val="500"/>
              </a:spcBef>
              <a:buFont typeface="Arial" panose="020B0604020202020204" pitchFamily="34" charset="0"/>
              <a:buChar char="•"/>
              <a:defRPr sz="1401">
                <a:latin typeface="Verdana" panose="020B0604030504040204" pitchFamily="34" charset="0"/>
                <a:ea typeface="Verdana" panose="020B0604030504040204" pitchFamily="34" charset="0"/>
                <a:cs typeface="Verdana" panose="020B0604030504040204" pitchFamily="34" charset="0"/>
              </a:defRPr>
            </a:lvl2pPr>
            <a:lvl3pPr marL="1143000" indent="-228600">
              <a:lnSpc>
                <a:spcPct val="90000"/>
              </a:lnSpc>
              <a:spcBef>
                <a:spcPts val="500"/>
              </a:spcBef>
              <a:buFont typeface="Arial" panose="020B0604020202020204" pitchFamily="34" charset="0"/>
              <a:buChar char="•"/>
              <a:defRPr sz="1401">
                <a:latin typeface="Verdana" panose="020B0604030504040204" pitchFamily="34" charset="0"/>
                <a:ea typeface="Verdana" panose="020B0604030504040204" pitchFamily="34" charset="0"/>
                <a:cs typeface="Verdana" panose="020B0604030504040204" pitchFamily="34" charset="0"/>
              </a:defRPr>
            </a:lvl3pPr>
            <a:lvl4pPr marL="1600200" indent="-228600">
              <a:lnSpc>
                <a:spcPct val="90000"/>
              </a:lnSpc>
              <a:spcBef>
                <a:spcPts val="500"/>
              </a:spcBef>
              <a:buFont typeface="Arial" panose="020B0604020202020204" pitchFamily="34" charset="0"/>
              <a:buChar char="•"/>
              <a:defRPr sz="1401">
                <a:latin typeface="Verdana" panose="020B0604030504040204" pitchFamily="34" charset="0"/>
                <a:ea typeface="Verdana" panose="020B0604030504040204" pitchFamily="34" charset="0"/>
                <a:cs typeface="Verdana" panose="020B0604030504040204" pitchFamily="34" charset="0"/>
              </a:defRPr>
            </a:lvl4pPr>
            <a:lvl5pPr marL="2057400" indent="-228600">
              <a:lnSpc>
                <a:spcPct val="90000"/>
              </a:lnSpc>
              <a:spcBef>
                <a:spcPts val="500"/>
              </a:spcBef>
              <a:buFont typeface="Arial" panose="020B0604020202020204" pitchFamily="34" charset="0"/>
              <a:buChar char="•"/>
              <a:defRPr sz="1401">
                <a:latin typeface="Verdana" panose="020B0604030504040204" pitchFamily="34" charset="0"/>
                <a:ea typeface="Verdana" panose="020B0604030504040204" pitchFamily="34" charset="0"/>
                <a:cs typeface="Verdana" panose="020B0604030504040204" pitchFamily="34" charset="0"/>
              </a:defRPr>
            </a:lvl5pPr>
            <a:lvl6pPr marL="2514600" indent="-228600">
              <a:lnSpc>
                <a:spcPct val="90000"/>
              </a:lnSpc>
              <a:spcBef>
                <a:spcPts val="500"/>
              </a:spcBef>
              <a:buFont typeface="Arial" panose="020B0604020202020204" pitchFamily="34" charset="0"/>
              <a:buChar char="•"/>
              <a:defRPr/>
            </a:lvl6pPr>
            <a:lvl7pPr marL="2971800" indent="-228600">
              <a:lnSpc>
                <a:spcPct val="90000"/>
              </a:lnSpc>
              <a:spcBef>
                <a:spcPts val="500"/>
              </a:spcBef>
              <a:buFont typeface="Arial" panose="020B0604020202020204" pitchFamily="34" charset="0"/>
              <a:buChar char="•"/>
              <a:defRPr/>
            </a:lvl7pPr>
            <a:lvl8pPr marL="3429000" indent="-228600">
              <a:lnSpc>
                <a:spcPct val="90000"/>
              </a:lnSpc>
              <a:spcBef>
                <a:spcPts val="500"/>
              </a:spcBef>
              <a:buFont typeface="Arial" panose="020B0604020202020204" pitchFamily="34" charset="0"/>
              <a:buChar char="•"/>
              <a:defRPr/>
            </a:lvl8pPr>
            <a:lvl9pPr marL="3886200" indent="-228600">
              <a:lnSpc>
                <a:spcPct val="90000"/>
              </a:lnSpc>
              <a:spcBef>
                <a:spcPts val="500"/>
              </a:spcBef>
              <a:buFont typeface="Arial" panose="020B0604020202020204" pitchFamily="34" charset="0"/>
              <a:buChar char="•"/>
              <a:defRPr/>
            </a:lvl9pPr>
          </a:lstStyle>
          <a:p>
            <a:r>
              <a:rPr lang="de-DE" sz="2000" dirty="0">
                <a:solidFill>
                  <a:srgbClr val="000000"/>
                </a:solidFill>
              </a:rPr>
              <a:t>Wir freuen uns auf eine erfolgreiche Zusammenarbeit!</a:t>
            </a:r>
          </a:p>
        </p:txBody>
      </p:sp>
      <p:grpSp>
        <p:nvGrpSpPr>
          <p:cNvPr id="11" name="Group 10"/>
          <p:cNvGrpSpPr/>
          <p:nvPr userDrawn="1"/>
        </p:nvGrpSpPr>
        <p:grpSpPr>
          <a:xfrm>
            <a:off x="8118089" y="5712278"/>
            <a:ext cx="3486738" cy="830997"/>
            <a:chOff x="6595947" y="5712277"/>
            <a:chExt cx="2832975" cy="830997"/>
          </a:xfrm>
        </p:grpSpPr>
        <p:sp>
          <p:nvSpPr>
            <p:cNvPr id="14" name="TextBox 13"/>
            <p:cNvSpPr txBox="1"/>
            <p:nvPr userDrawn="1"/>
          </p:nvSpPr>
          <p:spPr>
            <a:xfrm>
              <a:off x="7103328" y="5712277"/>
              <a:ext cx="2325594" cy="830997"/>
            </a:xfrm>
            <a:prstGeom prst="rect">
              <a:avLst/>
            </a:prstGeom>
            <a:noFill/>
          </p:spPr>
          <p:txBody>
            <a:bodyPr wrap="square" rtlCol="0">
              <a:spAutoFit/>
            </a:bodyPr>
            <a:lstStyle/>
            <a:p>
              <a:pPr marL="171450" indent="-171450" algn="ctr">
                <a:buClr>
                  <a:srgbClr val="0472BF"/>
                </a:buClr>
                <a:buFont typeface="Wingdings" panose="05000000000000000000" pitchFamily="2" charset="2"/>
                <a:buNone/>
                <a:defRPr/>
              </a:pPr>
              <a:r>
                <a:rPr lang="en-US" sz="4400" b="1">
                  <a:solidFill>
                    <a:srgbClr val="FFFFFF"/>
                  </a:solidFill>
                  <a:effectLst>
                    <a:outerShdw blurRad="38100" dist="38100" dir="2700000" algn="tl">
                      <a:srgbClr val="000000">
                        <a:alpha val="43137"/>
                      </a:srgbClr>
                    </a:outerShdw>
                  </a:effectLst>
                </a:rPr>
                <a:t> </a:t>
              </a:r>
              <a:r>
                <a:rPr lang="en-US" sz="4800" b="1" err="1">
                  <a:solidFill>
                    <a:srgbClr val="FFFFFF"/>
                  </a:solidFill>
                  <a:effectLst>
                    <a:outerShdw blurRad="38100" dist="38100" dir="2700000" algn="tl">
                      <a:srgbClr val="000000">
                        <a:alpha val="43137"/>
                      </a:srgbClr>
                    </a:outerShdw>
                  </a:effectLst>
                </a:rPr>
                <a:t>GbR</a:t>
              </a:r>
              <a:endParaRPr lang="en-US" sz="4800" b="1">
                <a:solidFill>
                  <a:srgbClr val="FFFFFF"/>
                </a:solidFill>
                <a:effectLst>
                  <a:outerShdw blurRad="38100" dist="38100" dir="2700000" algn="tl">
                    <a:srgbClr val="000000">
                      <a:alpha val="43137"/>
                    </a:srgbClr>
                  </a:outerShdw>
                </a:effectLst>
              </a:endParaRPr>
            </a:p>
          </p:txBody>
        </p:sp>
        <p:sp>
          <p:nvSpPr>
            <p:cNvPr id="17" name="TextBox 16"/>
            <p:cNvSpPr txBox="1"/>
            <p:nvPr userDrawn="1"/>
          </p:nvSpPr>
          <p:spPr>
            <a:xfrm>
              <a:off x="6595947" y="5804609"/>
              <a:ext cx="1014761" cy="646331"/>
            </a:xfrm>
            <a:prstGeom prst="rect">
              <a:avLst/>
            </a:prstGeom>
            <a:noFill/>
          </p:spPr>
          <p:txBody>
            <a:bodyPr wrap="square" rtlCol="0">
              <a:spAutoFit/>
            </a:bodyPr>
            <a:lstStyle/>
            <a:p>
              <a:pPr marL="171450" indent="-171450">
                <a:buClr>
                  <a:srgbClr val="0472BF"/>
                </a:buClr>
                <a:buFont typeface="Wingdings" panose="05000000000000000000" pitchFamily="2" charset="2"/>
                <a:buNone/>
                <a:defRPr/>
              </a:pPr>
              <a:r>
                <a:rPr lang="en-US" sz="1200" b="1" i="1" err="1">
                  <a:solidFill>
                    <a:srgbClr val="FFFFFF"/>
                  </a:solidFill>
                  <a:effectLst>
                    <a:outerShdw blurRad="38100" dist="38100" dir="2700000" algn="tl">
                      <a:srgbClr val="000000">
                        <a:alpha val="43137"/>
                      </a:srgbClr>
                    </a:outerShdw>
                  </a:effectLst>
                </a:rPr>
                <a:t>Kircher</a:t>
              </a:r>
              <a:endParaRPr lang="en-US" sz="1200" b="1" i="1">
                <a:solidFill>
                  <a:srgbClr val="FFFFFF"/>
                </a:solidFill>
                <a:effectLst>
                  <a:outerShdw blurRad="38100" dist="38100" dir="2700000" algn="tl">
                    <a:srgbClr val="000000">
                      <a:alpha val="43137"/>
                    </a:srgbClr>
                  </a:outerShdw>
                </a:effectLst>
              </a:endParaRPr>
            </a:p>
            <a:p>
              <a:pPr marL="171450" indent="-171450">
                <a:buClr>
                  <a:srgbClr val="0472BF"/>
                </a:buClr>
                <a:buFont typeface="Wingdings" panose="05000000000000000000" pitchFamily="2" charset="2"/>
                <a:buNone/>
                <a:defRPr/>
              </a:pPr>
              <a:r>
                <a:rPr lang="en-US" sz="1200" b="1" i="1" err="1">
                  <a:solidFill>
                    <a:srgbClr val="FFFFFF"/>
                  </a:solidFill>
                  <a:effectLst>
                    <a:outerShdw blurRad="38100" dist="38100" dir="2700000" algn="tl">
                      <a:srgbClr val="000000">
                        <a:alpha val="43137"/>
                      </a:srgbClr>
                    </a:outerShdw>
                  </a:effectLst>
                </a:rPr>
                <a:t>Gisnapp</a:t>
              </a:r>
              <a:endParaRPr lang="en-US" sz="1200" b="1" i="1">
                <a:solidFill>
                  <a:srgbClr val="FFFFFF"/>
                </a:solidFill>
                <a:effectLst>
                  <a:outerShdw blurRad="38100" dist="38100" dir="2700000" algn="tl">
                    <a:srgbClr val="000000">
                      <a:alpha val="43137"/>
                    </a:srgbClr>
                  </a:outerShdw>
                </a:effectLst>
              </a:endParaRPr>
            </a:p>
            <a:p>
              <a:pPr marL="171450" indent="-171450">
                <a:buClr>
                  <a:srgbClr val="0472BF"/>
                </a:buClr>
                <a:buFont typeface="Wingdings" panose="05000000000000000000" pitchFamily="2" charset="2"/>
                <a:buNone/>
                <a:defRPr/>
              </a:pPr>
              <a:r>
                <a:rPr lang="en-US" sz="1200" b="1" i="1">
                  <a:solidFill>
                    <a:srgbClr val="FFFFFF"/>
                  </a:solidFill>
                  <a:effectLst>
                    <a:outerShdw blurRad="38100" dist="38100" dir="2700000" algn="tl">
                      <a:srgbClr val="000000">
                        <a:alpha val="43137"/>
                      </a:srgbClr>
                    </a:outerShdw>
                  </a:effectLst>
                </a:rPr>
                <a:t>Lu</a:t>
              </a:r>
            </a:p>
          </p:txBody>
        </p:sp>
        <p:cxnSp>
          <p:nvCxnSpPr>
            <p:cNvPr id="18" name="Straight Connector 17"/>
            <p:cNvCxnSpPr/>
            <p:nvPr userDrawn="1"/>
          </p:nvCxnSpPr>
          <p:spPr>
            <a:xfrm>
              <a:off x="7515923" y="5844226"/>
              <a:ext cx="0" cy="56709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8118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ckup">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userDrawn="1">
            <p:custDataLst>
              <p:tags r:id="rId2"/>
            </p:custDataLs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spid="_x0000_s10472" name="think-cell Folie" r:id="rId4" imgW="435" imgH="448" progId="TCLayout.ActiveDocument.1">
                  <p:embed/>
                </p:oleObj>
              </mc:Choice>
              <mc:Fallback>
                <p:oleObj name="think-cell Folie" r:id="rId4" imgW="435" imgH="448" progId="TCLayout.ActiveDocument.1">
                  <p:embed/>
                  <p:pic>
                    <p:nvPicPr>
                      <p:cNvPr id="0" name=""/>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7" name="Rechteck 6"/>
          <p:cNvSpPr/>
          <p:nvPr userDrawn="1"/>
        </p:nvSpPr>
        <p:spPr>
          <a:xfrm>
            <a:off x="0" y="1"/>
            <a:ext cx="12192000" cy="50629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de-DE" sz="1801">
              <a:solidFill>
                <a:srgbClr val="FFFFFF"/>
              </a:solidFill>
            </a:endParaRPr>
          </a:p>
        </p:txBody>
      </p:sp>
      <p:sp>
        <p:nvSpPr>
          <p:cNvPr id="9" name="Textplatzhalter 18"/>
          <p:cNvSpPr>
            <a:spLocks noGrp="1"/>
          </p:cNvSpPr>
          <p:nvPr>
            <p:ph type="body" sz="quarter" idx="10" hasCustomPrompt="1"/>
          </p:nvPr>
        </p:nvSpPr>
        <p:spPr>
          <a:xfrm>
            <a:off x="553847" y="5501935"/>
            <a:ext cx="5146628" cy="420687"/>
          </a:xfrm>
          <a:prstGeom prst="rect">
            <a:avLst/>
          </a:prstGeom>
        </p:spPr>
        <p:txBody>
          <a:bodyPr lIns="0" rIns="0" anchor="ctr">
            <a:noAutofit/>
          </a:bodyPr>
          <a:lstStyle>
            <a:lvl1pPr marL="0" indent="0">
              <a:buNone/>
              <a:defRPr sz="1200" baseline="0">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Autoren</a:t>
            </a:r>
          </a:p>
        </p:txBody>
      </p:sp>
      <p:sp>
        <p:nvSpPr>
          <p:cNvPr id="15" name="Textfeld 14"/>
          <p:cNvSpPr txBox="1"/>
          <p:nvPr userDrawn="1"/>
        </p:nvSpPr>
        <p:spPr>
          <a:xfrm>
            <a:off x="552939" y="1044000"/>
            <a:ext cx="11050954" cy="918000"/>
          </a:xfrm>
          <a:prstGeom prst="rect">
            <a:avLst/>
          </a:prstGeom>
        </p:spPr>
        <p:txBody>
          <a:bodyPr lIns="0" rIns="0" anchor="b">
            <a:noAutofit/>
          </a:bodyPr>
          <a:lstStyle>
            <a:lvl1pPr lvl="0" indent="0">
              <a:lnSpc>
                <a:spcPct val="90000"/>
              </a:lnSpc>
              <a:spcBef>
                <a:spcPts val="1000"/>
              </a:spcBef>
              <a:buFont typeface="Arial" panose="020B0604020202020204" pitchFamily="34" charset="0"/>
              <a:buNone/>
              <a:defRPr sz="2000" b="1" baseline="0">
                <a:latin typeface="Verdana" panose="020B0604030504040204" pitchFamily="34" charset="0"/>
                <a:ea typeface="Verdana" panose="020B0604030504040204" pitchFamily="34" charset="0"/>
                <a:cs typeface="Verdana" panose="020B0604030504040204" pitchFamily="34" charset="0"/>
              </a:defRPr>
            </a:lvl1pPr>
            <a:lvl2pPr marL="685800" indent="-228600">
              <a:lnSpc>
                <a:spcPct val="90000"/>
              </a:lnSpc>
              <a:spcBef>
                <a:spcPts val="500"/>
              </a:spcBef>
              <a:buFont typeface="Arial" panose="020B0604020202020204" pitchFamily="34" charset="0"/>
              <a:buChar char="•"/>
              <a:defRPr sz="1401">
                <a:latin typeface="Verdana" panose="020B0604030504040204" pitchFamily="34" charset="0"/>
                <a:ea typeface="Verdana" panose="020B0604030504040204" pitchFamily="34" charset="0"/>
                <a:cs typeface="Verdana" panose="020B0604030504040204" pitchFamily="34" charset="0"/>
              </a:defRPr>
            </a:lvl2pPr>
            <a:lvl3pPr marL="1143000" indent="-228600">
              <a:lnSpc>
                <a:spcPct val="90000"/>
              </a:lnSpc>
              <a:spcBef>
                <a:spcPts val="500"/>
              </a:spcBef>
              <a:buFont typeface="Arial" panose="020B0604020202020204" pitchFamily="34" charset="0"/>
              <a:buChar char="•"/>
              <a:defRPr sz="1401">
                <a:latin typeface="Verdana" panose="020B0604030504040204" pitchFamily="34" charset="0"/>
                <a:ea typeface="Verdana" panose="020B0604030504040204" pitchFamily="34" charset="0"/>
                <a:cs typeface="Verdana" panose="020B0604030504040204" pitchFamily="34" charset="0"/>
              </a:defRPr>
            </a:lvl3pPr>
            <a:lvl4pPr marL="1600200" indent="-228600">
              <a:lnSpc>
                <a:spcPct val="90000"/>
              </a:lnSpc>
              <a:spcBef>
                <a:spcPts val="500"/>
              </a:spcBef>
              <a:buFont typeface="Arial" panose="020B0604020202020204" pitchFamily="34" charset="0"/>
              <a:buChar char="•"/>
              <a:defRPr sz="1401">
                <a:latin typeface="Verdana" panose="020B0604030504040204" pitchFamily="34" charset="0"/>
                <a:ea typeface="Verdana" panose="020B0604030504040204" pitchFamily="34" charset="0"/>
                <a:cs typeface="Verdana" panose="020B0604030504040204" pitchFamily="34" charset="0"/>
              </a:defRPr>
            </a:lvl4pPr>
            <a:lvl5pPr marL="2057400" indent="-228600">
              <a:lnSpc>
                <a:spcPct val="90000"/>
              </a:lnSpc>
              <a:spcBef>
                <a:spcPts val="500"/>
              </a:spcBef>
              <a:buFont typeface="Arial" panose="020B0604020202020204" pitchFamily="34" charset="0"/>
              <a:buChar char="•"/>
              <a:defRPr sz="1401">
                <a:latin typeface="Verdana" panose="020B0604030504040204" pitchFamily="34" charset="0"/>
                <a:ea typeface="Verdana" panose="020B0604030504040204" pitchFamily="34" charset="0"/>
                <a:cs typeface="Verdana" panose="020B0604030504040204" pitchFamily="34" charset="0"/>
              </a:defRPr>
            </a:lvl5pPr>
            <a:lvl6pPr marL="2514600" indent="-228600">
              <a:lnSpc>
                <a:spcPct val="90000"/>
              </a:lnSpc>
              <a:spcBef>
                <a:spcPts val="500"/>
              </a:spcBef>
              <a:buFont typeface="Arial" panose="020B0604020202020204" pitchFamily="34" charset="0"/>
              <a:buChar char="•"/>
              <a:defRPr/>
            </a:lvl6pPr>
            <a:lvl7pPr marL="2971800" indent="-228600">
              <a:lnSpc>
                <a:spcPct val="90000"/>
              </a:lnSpc>
              <a:spcBef>
                <a:spcPts val="500"/>
              </a:spcBef>
              <a:buFont typeface="Arial" panose="020B0604020202020204" pitchFamily="34" charset="0"/>
              <a:buChar char="•"/>
              <a:defRPr/>
            </a:lvl7pPr>
            <a:lvl8pPr marL="3429000" indent="-228600">
              <a:lnSpc>
                <a:spcPct val="90000"/>
              </a:lnSpc>
              <a:spcBef>
                <a:spcPts val="500"/>
              </a:spcBef>
              <a:buFont typeface="Arial" panose="020B0604020202020204" pitchFamily="34" charset="0"/>
              <a:buChar char="•"/>
              <a:defRPr/>
            </a:lvl8pPr>
            <a:lvl9pPr marL="3886200" indent="-228600">
              <a:lnSpc>
                <a:spcPct val="90000"/>
              </a:lnSpc>
              <a:spcBef>
                <a:spcPts val="500"/>
              </a:spcBef>
              <a:buFont typeface="Arial" panose="020B0604020202020204" pitchFamily="34" charset="0"/>
              <a:buChar char="•"/>
              <a:defRPr/>
            </a:lvl9pPr>
          </a:lstStyle>
          <a:p>
            <a:r>
              <a:rPr lang="de-DE" sz="2400">
                <a:solidFill>
                  <a:srgbClr val="FFFFFF"/>
                </a:solidFill>
              </a:rPr>
              <a:t>Backup</a:t>
            </a:r>
          </a:p>
        </p:txBody>
      </p:sp>
      <p:sp>
        <p:nvSpPr>
          <p:cNvPr id="18" name="Textplatzhalter 18"/>
          <p:cNvSpPr>
            <a:spLocks noGrp="1"/>
          </p:cNvSpPr>
          <p:nvPr>
            <p:ph type="body" sz="quarter" idx="12" hasCustomPrompt="1"/>
          </p:nvPr>
        </p:nvSpPr>
        <p:spPr>
          <a:xfrm>
            <a:off x="553846" y="2085152"/>
            <a:ext cx="11050981" cy="918744"/>
          </a:xfrm>
          <a:prstGeom prst="rect">
            <a:avLst/>
          </a:prstGeom>
        </p:spPr>
        <p:txBody>
          <a:bodyPr lIns="0" rIns="0" anchor="t">
            <a:noAutofit/>
          </a:bodyPr>
          <a:lstStyle>
            <a:lvl1pPr marL="0" indent="0">
              <a:buNone/>
              <a:defRPr sz="1800" b="1"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Präsentationstitel</a:t>
            </a:r>
          </a:p>
        </p:txBody>
      </p:sp>
      <p:sp>
        <p:nvSpPr>
          <p:cNvPr id="13" name="Textplatzhalter 18"/>
          <p:cNvSpPr>
            <a:spLocks noGrp="1"/>
          </p:cNvSpPr>
          <p:nvPr>
            <p:ph type="body" sz="quarter" idx="13" hasCustomPrompt="1"/>
          </p:nvPr>
        </p:nvSpPr>
        <p:spPr>
          <a:xfrm>
            <a:off x="553847" y="6102610"/>
            <a:ext cx="5146628" cy="420687"/>
          </a:xfrm>
          <a:prstGeom prst="rect">
            <a:avLst/>
          </a:prstGeom>
        </p:spPr>
        <p:txBody>
          <a:bodyPr lIns="0" rIns="0" anchor="ctr">
            <a:noAutofit/>
          </a:bodyPr>
          <a:lstStyle>
            <a:lvl1pPr marL="0" indent="0">
              <a:buNone/>
              <a:defRPr sz="1200" baseline="0">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Datum</a:t>
            </a:r>
          </a:p>
        </p:txBody>
      </p:sp>
      <p:grpSp>
        <p:nvGrpSpPr>
          <p:cNvPr id="11" name="Group 10"/>
          <p:cNvGrpSpPr/>
          <p:nvPr userDrawn="1"/>
        </p:nvGrpSpPr>
        <p:grpSpPr>
          <a:xfrm>
            <a:off x="8118089" y="5712278"/>
            <a:ext cx="3486738" cy="830997"/>
            <a:chOff x="6595947" y="5712277"/>
            <a:chExt cx="2832975" cy="830997"/>
          </a:xfrm>
        </p:grpSpPr>
        <p:sp>
          <p:nvSpPr>
            <p:cNvPr id="14" name="TextBox 13"/>
            <p:cNvSpPr txBox="1"/>
            <p:nvPr userDrawn="1"/>
          </p:nvSpPr>
          <p:spPr>
            <a:xfrm>
              <a:off x="7103328" y="5712277"/>
              <a:ext cx="2325594" cy="830997"/>
            </a:xfrm>
            <a:prstGeom prst="rect">
              <a:avLst/>
            </a:prstGeom>
            <a:noFill/>
          </p:spPr>
          <p:txBody>
            <a:bodyPr wrap="square" rtlCol="0">
              <a:spAutoFit/>
            </a:bodyPr>
            <a:lstStyle/>
            <a:p>
              <a:pPr marL="171450" indent="-171450" algn="ctr">
                <a:buClr>
                  <a:srgbClr val="0472BF"/>
                </a:buClr>
                <a:buFont typeface="Wingdings" panose="05000000000000000000" pitchFamily="2" charset="2"/>
                <a:buNone/>
                <a:defRPr/>
              </a:pPr>
              <a:r>
                <a:rPr lang="en-US" sz="4400" b="1">
                  <a:solidFill>
                    <a:srgbClr val="0472BF"/>
                  </a:solidFill>
                  <a:effectLst>
                    <a:outerShdw blurRad="38100" dist="38100" dir="2700000" algn="tl">
                      <a:srgbClr val="000000">
                        <a:alpha val="43137"/>
                      </a:srgbClr>
                    </a:outerShdw>
                  </a:effectLst>
                </a:rPr>
                <a:t> </a:t>
              </a:r>
              <a:r>
                <a:rPr lang="en-US" sz="4800" b="1" err="1">
                  <a:solidFill>
                    <a:srgbClr val="0472BF"/>
                  </a:solidFill>
                  <a:effectLst>
                    <a:outerShdw blurRad="38100" dist="38100" dir="2700000" algn="tl">
                      <a:srgbClr val="000000">
                        <a:alpha val="43137"/>
                      </a:srgbClr>
                    </a:outerShdw>
                  </a:effectLst>
                </a:rPr>
                <a:t>GbR</a:t>
              </a:r>
              <a:endParaRPr lang="en-US" sz="4800" b="1">
                <a:solidFill>
                  <a:srgbClr val="0472BF"/>
                </a:solidFill>
                <a:effectLst>
                  <a:outerShdw blurRad="38100" dist="38100" dir="2700000" algn="tl">
                    <a:srgbClr val="000000">
                      <a:alpha val="43137"/>
                    </a:srgbClr>
                  </a:outerShdw>
                </a:effectLst>
              </a:endParaRPr>
            </a:p>
          </p:txBody>
        </p:sp>
        <p:sp>
          <p:nvSpPr>
            <p:cNvPr id="16" name="TextBox 15"/>
            <p:cNvSpPr txBox="1"/>
            <p:nvPr userDrawn="1"/>
          </p:nvSpPr>
          <p:spPr>
            <a:xfrm>
              <a:off x="6595947" y="5804609"/>
              <a:ext cx="1014761" cy="646331"/>
            </a:xfrm>
            <a:prstGeom prst="rect">
              <a:avLst/>
            </a:prstGeom>
            <a:noFill/>
          </p:spPr>
          <p:txBody>
            <a:bodyPr wrap="square" rtlCol="0">
              <a:spAutoFit/>
            </a:bodyPr>
            <a:lstStyle/>
            <a:p>
              <a:pPr marL="171450" indent="-171450">
                <a:buClr>
                  <a:srgbClr val="0472BF"/>
                </a:buClr>
                <a:buFont typeface="Wingdings" panose="05000000000000000000" pitchFamily="2" charset="2"/>
                <a:buNone/>
                <a:defRPr/>
              </a:pPr>
              <a:r>
                <a:rPr lang="en-US" sz="1200" b="1" i="1" err="1">
                  <a:solidFill>
                    <a:srgbClr val="0472BF"/>
                  </a:solidFill>
                  <a:effectLst>
                    <a:outerShdw blurRad="38100" dist="38100" dir="2700000" algn="tl">
                      <a:srgbClr val="000000">
                        <a:alpha val="43137"/>
                      </a:srgbClr>
                    </a:outerShdw>
                  </a:effectLst>
                </a:rPr>
                <a:t>Kircher</a:t>
              </a:r>
              <a:endParaRPr lang="en-US" sz="1200" b="1" i="1">
                <a:solidFill>
                  <a:srgbClr val="0472BF"/>
                </a:solidFill>
                <a:effectLst>
                  <a:outerShdw blurRad="38100" dist="38100" dir="2700000" algn="tl">
                    <a:srgbClr val="000000">
                      <a:alpha val="43137"/>
                    </a:srgbClr>
                  </a:outerShdw>
                </a:effectLst>
              </a:endParaRPr>
            </a:p>
            <a:p>
              <a:pPr marL="171450" indent="-171450">
                <a:buClr>
                  <a:srgbClr val="0472BF"/>
                </a:buClr>
                <a:buFont typeface="Wingdings" panose="05000000000000000000" pitchFamily="2" charset="2"/>
                <a:buNone/>
                <a:defRPr/>
              </a:pPr>
              <a:r>
                <a:rPr lang="en-US" sz="1200" b="1" i="1" err="1">
                  <a:solidFill>
                    <a:srgbClr val="0472BF"/>
                  </a:solidFill>
                  <a:effectLst>
                    <a:outerShdw blurRad="38100" dist="38100" dir="2700000" algn="tl">
                      <a:srgbClr val="000000">
                        <a:alpha val="43137"/>
                      </a:srgbClr>
                    </a:outerShdw>
                  </a:effectLst>
                </a:rPr>
                <a:t>Gisnapp</a:t>
              </a:r>
              <a:endParaRPr lang="en-US" sz="1200" b="1" i="1">
                <a:solidFill>
                  <a:srgbClr val="0472BF"/>
                </a:solidFill>
                <a:effectLst>
                  <a:outerShdw blurRad="38100" dist="38100" dir="2700000" algn="tl">
                    <a:srgbClr val="000000">
                      <a:alpha val="43137"/>
                    </a:srgbClr>
                  </a:outerShdw>
                </a:effectLst>
              </a:endParaRPr>
            </a:p>
            <a:p>
              <a:pPr marL="171450" indent="-171450">
                <a:buClr>
                  <a:srgbClr val="0472BF"/>
                </a:buClr>
                <a:buFont typeface="Wingdings" panose="05000000000000000000" pitchFamily="2" charset="2"/>
                <a:buNone/>
                <a:defRPr/>
              </a:pPr>
              <a:r>
                <a:rPr lang="en-US" sz="1200" b="1" i="1">
                  <a:solidFill>
                    <a:srgbClr val="0472BF"/>
                  </a:solidFill>
                  <a:effectLst>
                    <a:outerShdw blurRad="38100" dist="38100" dir="2700000" algn="tl">
                      <a:srgbClr val="000000">
                        <a:alpha val="43137"/>
                      </a:srgbClr>
                    </a:outerShdw>
                  </a:effectLst>
                </a:rPr>
                <a:t>Lu</a:t>
              </a:r>
            </a:p>
          </p:txBody>
        </p:sp>
        <p:cxnSp>
          <p:nvCxnSpPr>
            <p:cNvPr id="17" name="Straight Connector 16"/>
            <p:cNvCxnSpPr/>
            <p:nvPr userDrawn="1"/>
          </p:nvCxnSpPr>
          <p:spPr>
            <a:xfrm>
              <a:off x="7515923" y="5844226"/>
              <a:ext cx="0" cy="567096"/>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1966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ndardfolie Backup">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spid="_x0000_s11496" name="think-cell Folie" r:id="rId4" imgW="435" imgH="448" progId="TCLayout.ActiveDocument.1">
                  <p:embed/>
                </p:oleObj>
              </mc:Choice>
              <mc:Fallback>
                <p:oleObj name="think-cell Folie" r:id="rId4" imgW="435" imgH="448" progId="TCLayout.ActiveDocument.1">
                  <p:embed/>
                  <p:pic>
                    <p:nvPicPr>
                      <p:cNvPr id="0" name=""/>
                      <p:cNvPicPr/>
                      <p:nvPr/>
                    </p:nvPicPr>
                    <p:blipFill>
                      <a:blip r:embed="rId5"/>
                      <a:stretch>
                        <a:fillRect/>
                      </a:stretch>
                    </p:blipFill>
                    <p:spPr>
                      <a:xfrm>
                        <a:off x="1955" y="1589"/>
                        <a:ext cx="1953" cy="1587"/>
                      </a:xfrm>
                      <a:prstGeom prst="rect">
                        <a:avLst/>
                      </a:prstGeom>
                    </p:spPr>
                  </p:pic>
                </p:oleObj>
              </mc:Fallback>
            </mc:AlternateContent>
          </a:graphicData>
        </a:graphic>
      </p:graphicFrame>
      <p:cxnSp>
        <p:nvCxnSpPr>
          <p:cNvPr id="17" name="Gerader Verbinder 16"/>
          <p:cNvCxnSpPr/>
          <p:nvPr userDrawn="1"/>
        </p:nvCxnSpPr>
        <p:spPr>
          <a:xfrm>
            <a:off x="0" y="6383590"/>
            <a:ext cx="12192000" cy="102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feld 19"/>
          <p:cNvSpPr txBox="1"/>
          <p:nvPr userDrawn="1"/>
        </p:nvSpPr>
        <p:spPr>
          <a:xfrm>
            <a:off x="12861285" y="6464130"/>
            <a:ext cx="1287638" cy="261610"/>
          </a:xfrm>
          <a:prstGeom prst="rect">
            <a:avLst/>
          </a:prstGeom>
          <a:noFill/>
        </p:spPr>
        <p:txBody>
          <a:bodyPr wrap="square" rtlCol="0" anchor="ctr">
            <a:spAutoFit/>
          </a:bodyPr>
          <a:lstStyle/>
          <a:p>
            <a:pPr algn="r"/>
            <a:fld id="{AA48681E-D42E-42A8-BB54-243C945D63E4}" type="slidenum">
              <a:rPr lang="de-DE" sz="1100">
                <a:solidFill>
                  <a:srgbClr val="000000"/>
                </a:solidFill>
                <a:ea typeface="Verdana" panose="020B0604030504040204" pitchFamily="34" charset="0"/>
                <a:cs typeface="Verdana" panose="020B0604030504040204" pitchFamily="34" charset="0"/>
              </a:rPr>
              <a:pPr algn="r"/>
              <a:t>‹#›</a:t>
            </a:fld>
            <a:endParaRPr lang="de-DE" sz="1100">
              <a:solidFill>
                <a:srgbClr val="000000"/>
              </a:solidFill>
              <a:ea typeface="Verdana" panose="020B0604030504040204" pitchFamily="34" charset="0"/>
              <a:cs typeface="Verdana" panose="020B0604030504040204" pitchFamily="34" charset="0"/>
            </a:endParaRPr>
          </a:p>
        </p:txBody>
      </p:sp>
      <p:sp>
        <p:nvSpPr>
          <p:cNvPr id="24" name="Textfeld 23"/>
          <p:cNvSpPr txBox="1"/>
          <p:nvPr userDrawn="1"/>
        </p:nvSpPr>
        <p:spPr>
          <a:xfrm>
            <a:off x="9116790" y="6509495"/>
            <a:ext cx="2488037" cy="246221"/>
          </a:xfrm>
          <a:prstGeom prst="rect">
            <a:avLst/>
          </a:prstGeom>
          <a:noFill/>
        </p:spPr>
        <p:txBody>
          <a:bodyPr wrap="square" lIns="0" rIns="0" rtlCol="0" anchor="ctr">
            <a:spAutoFit/>
          </a:bodyPr>
          <a:lstStyle/>
          <a:p>
            <a:pPr algn="r"/>
            <a:fld id="{2934CADF-FBBB-46A7-BDCD-51F369C26748}" type="slidenum">
              <a:rPr lang="de-DE" sz="1000">
                <a:solidFill>
                  <a:srgbClr val="4F4F4F"/>
                </a:solidFill>
                <a:ea typeface="Verdana" panose="020B0604030504040204" pitchFamily="34" charset="0"/>
                <a:cs typeface="Verdana" panose="020B0604030504040204" pitchFamily="34" charset="0"/>
              </a:rPr>
              <a:pPr algn="r"/>
              <a:t>‹#›</a:t>
            </a:fld>
            <a:endParaRPr lang="de-DE" sz="1000">
              <a:solidFill>
                <a:srgbClr val="4F4F4F"/>
              </a:solidFill>
              <a:ea typeface="Verdana" panose="020B0604030504040204" pitchFamily="34" charset="0"/>
              <a:cs typeface="Verdana" panose="020B0604030504040204" pitchFamily="34" charset="0"/>
            </a:endParaRPr>
          </a:p>
        </p:txBody>
      </p:sp>
      <p:sp>
        <p:nvSpPr>
          <p:cNvPr id="2" name="Abgerundetes Rechteck 1"/>
          <p:cNvSpPr/>
          <p:nvPr userDrawn="1"/>
        </p:nvSpPr>
        <p:spPr>
          <a:xfrm>
            <a:off x="9116790" y="897422"/>
            <a:ext cx="2487102" cy="22010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cap="all">
                <a:solidFill>
                  <a:srgbClr val="FFFFFF"/>
                </a:solidFill>
                <a:ea typeface="Verdana" panose="020B0604030504040204" pitchFamily="34" charset="0"/>
                <a:cs typeface="Verdana" panose="020B0604030504040204" pitchFamily="34" charset="0"/>
              </a:rPr>
              <a:t>Backup</a:t>
            </a:r>
          </a:p>
        </p:txBody>
      </p:sp>
      <p:sp>
        <p:nvSpPr>
          <p:cNvPr id="18" name="Textplatzhalter 25"/>
          <p:cNvSpPr>
            <a:spLocks noGrp="1"/>
          </p:cNvSpPr>
          <p:nvPr>
            <p:ph type="body" sz="quarter" idx="13" hasCustomPrompt="1"/>
          </p:nvPr>
        </p:nvSpPr>
        <p:spPr>
          <a:xfrm>
            <a:off x="552939" y="1291916"/>
            <a:ext cx="11050954" cy="4966010"/>
          </a:xfrm>
          <a:prstGeom prst="rect">
            <a:avLst/>
          </a:prstGeom>
        </p:spPr>
        <p:txBody>
          <a:bodyPr lIns="0" rIns="0"/>
          <a:lstStyle>
            <a:lvl1pPr marL="228600" indent="-228600">
              <a:buClr>
                <a:srgbClr val="9A3333"/>
              </a:buClr>
              <a:buFont typeface="Wingdings" panose="05000000000000000000" pitchFamily="2" charset="2"/>
              <a:buChar char="§"/>
              <a:defRPr sz="1200" baseline="0">
                <a:latin typeface="Verdana" panose="020B0604030504040204" pitchFamily="34" charset="0"/>
                <a:ea typeface="Verdana" panose="020B0604030504040204" pitchFamily="34" charset="0"/>
                <a:cs typeface="Verdana" panose="020B0604030504040204" pitchFamily="34" charset="0"/>
              </a:defRPr>
            </a:lvl1pPr>
            <a:lvl2pPr>
              <a:defRPr sz="1200">
                <a:latin typeface="Verdana" panose="020B0604030504040204" pitchFamily="34" charset="0"/>
                <a:ea typeface="Verdana" panose="020B0604030504040204" pitchFamily="34" charset="0"/>
                <a:cs typeface="Verdana" panose="020B0604030504040204" pitchFamily="34" charset="0"/>
              </a:defRPr>
            </a:lvl2pPr>
            <a:lvl3pPr>
              <a:defRPr sz="1200">
                <a:latin typeface="Verdana" panose="020B0604030504040204" pitchFamily="34" charset="0"/>
                <a:ea typeface="Verdana" panose="020B0604030504040204" pitchFamily="34" charset="0"/>
                <a:cs typeface="Verdana" panose="020B0604030504040204" pitchFamily="34" charset="0"/>
              </a:defRPr>
            </a:lvl3pPr>
            <a:lvl4pPr>
              <a:defRPr sz="1200">
                <a:latin typeface="Verdana" panose="020B0604030504040204" pitchFamily="34" charset="0"/>
                <a:ea typeface="Verdana" panose="020B0604030504040204" pitchFamily="34" charset="0"/>
                <a:cs typeface="Verdana" panose="020B0604030504040204" pitchFamily="34" charset="0"/>
              </a:defRPr>
            </a:lvl4pPr>
            <a:lvl5pPr>
              <a:defRPr sz="1200">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Standardschriftgröße 12</a:t>
            </a:r>
          </a:p>
          <a:p>
            <a:pPr lvl="0"/>
            <a:r>
              <a:rPr lang="de-DE" dirty="0"/>
              <a:t>Weitere erlaubte Schriftgrößen: 10, 14</a:t>
            </a:r>
          </a:p>
        </p:txBody>
      </p:sp>
      <p:sp>
        <p:nvSpPr>
          <p:cNvPr id="23" name="Textplatzhalter 18"/>
          <p:cNvSpPr>
            <a:spLocks noGrp="1"/>
          </p:cNvSpPr>
          <p:nvPr>
            <p:ph type="body" sz="quarter" idx="11" hasCustomPrompt="1"/>
          </p:nvPr>
        </p:nvSpPr>
        <p:spPr>
          <a:xfrm>
            <a:off x="563252" y="207306"/>
            <a:ext cx="11050981" cy="640608"/>
          </a:xfrm>
          <a:prstGeom prst="rect">
            <a:avLst/>
          </a:prstGeom>
        </p:spPr>
        <p:txBody>
          <a:bodyPr lIns="0" rIns="0" bIns="46800" anchor="b">
            <a:noAutofit/>
          </a:bodyPr>
          <a:lstStyle>
            <a:lvl1pPr marL="0" indent="0">
              <a:buNone/>
              <a:defRPr sz="1800" b="1"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Überschrift, Schriftgröße 18</a:t>
            </a:r>
          </a:p>
        </p:txBody>
      </p:sp>
      <p:sp>
        <p:nvSpPr>
          <p:cNvPr id="25" name="Textplatzhalter 18"/>
          <p:cNvSpPr>
            <a:spLocks noGrp="1"/>
          </p:cNvSpPr>
          <p:nvPr>
            <p:ph type="body" sz="quarter" idx="12" hasCustomPrompt="1"/>
          </p:nvPr>
        </p:nvSpPr>
        <p:spPr>
          <a:xfrm>
            <a:off x="563252" y="847915"/>
            <a:ext cx="11050981" cy="319119"/>
          </a:xfrm>
          <a:prstGeom prst="rect">
            <a:avLst/>
          </a:prstGeom>
        </p:spPr>
        <p:txBody>
          <a:bodyPr lIns="0" rIns="0" bIns="46800" anchor="t">
            <a:noAutofit/>
          </a:bodyPr>
          <a:lstStyle>
            <a:lvl1pPr marL="0" indent="0">
              <a:buNone/>
              <a:defRPr sz="1400" b="0" baseline="0">
                <a:solidFill>
                  <a:srgbClr val="878686"/>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de-DE" dirty="0"/>
              <a:t>Unterüberschrift, Schriftgröße 14</a:t>
            </a:r>
          </a:p>
        </p:txBody>
      </p:sp>
      <p:cxnSp>
        <p:nvCxnSpPr>
          <p:cNvPr id="26" name="Gerader Verbinder 25"/>
          <p:cNvCxnSpPr/>
          <p:nvPr userDrawn="1"/>
        </p:nvCxnSpPr>
        <p:spPr>
          <a:xfrm>
            <a:off x="563252" y="847914"/>
            <a:ext cx="1105098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6" name="Table 15"/>
          <p:cNvGraphicFramePr>
            <a:graphicFrameLocks noGrp="1"/>
          </p:cNvGraphicFramePr>
          <p:nvPr userDrawn="1">
            <p:extLst/>
          </p:nvPr>
        </p:nvGraphicFramePr>
        <p:xfrm>
          <a:off x="563252" y="6207580"/>
          <a:ext cx="10515600" cy="518160"/>
        </p:xfrm>
        <a:graphic>
          <a:graphicData uri="http://schemas.openxmlformats.org/drawingml/2006/table">
            <a:tbl>
              <a:tblPr/>
              <a:tblGrid>
                <a:gridCol w="10515600">
                  <a:extLst>
                    <a:ext uri="{9D8B030D-6E8A-4147-A177-3AD203B41FA5}">
                      <a16:colId xmlns:a16="http://schemas.microsoft.com/office/drawing/2014/main" val="20000"/>
                    </a:ext>
                  </a:extLst>
                </a:gridCol>
              </a:tblGrid>
              <a:tr h="0">
                <a:tc>
                  <a:txBody>
                    <a:bodyPr/>
                    <a:lstStyle/>
                    <a:p>
                      <a:br>
                        <a:rPr lang="en-US" b="0">
                          <a:solidFill>
                            <a:srgbClr val="777777"/>
                          </a:solidFill>
                          <a:effectLst/>
                          <a:latin typeface="Segoe UI Light" charset="0"/>
                        </a:rPr>
                      </a:br>
                      <a:r>
                        <a:rPr lang="en-US" sz="1000" b="0">
                          <a:solidFill>
                            <a:srgbClr val="777777"/>
                          </a:solidFill>
                          <a:effectLst/>
                          <a:latin typeface="+mj-lt"/>
                        </a:rPr>
                        <a:t>Ausarbeitung der </a:t>
                      </a:r>
                      <a:r>
                        <a:rPr lang="en-US" sz="1000" b="0" err="1">
                          <a:solidFill>
                            <a:srgbClr val="777777"/>
                          </a:solidFill>
                          <a:effectLst/>
                          <a:latin typeface="+mj-lt"/>
                        </a:rPr>
                        <a:t>Teilnehmerkommunikation</a:t>
                      </a:r>
                      <a:r>
                        <a:rPr lang="en-US" sz="1000" b="0">
                          <a:solidFill>
                            <a:srgbClr val="777777"/>
                          </a:solidFill>
                          <a:effectLst/>
                          <a:latin typeface="+mj-lt"/>
                        </a:rPr>
                        <a:t> </a:t>
                      </a:r>
                      <a:r>
                        <a:rPr lang="en-US" sz="1000" b="0" err="1">
                          <a:solidFill>
                            <a:srgbClr val="777777"/>
                          </a:solidFill>
                          <a:effectLst/>
                          <a:latin typeface="+mj-lt"/>
                        </a:rPr>
                        <a:t>vor</a:t>
                      </a:r>
                      <a:r>
                        <a:rPr lang="en-US" sz="1000" b="0">
                          <a:solidFill>
                            <a:srgbClr val="777777"/>
                          </a:solidFill>
                          <a:effectLst/>
                          <a:latin typeface="+mj-lt"/>
                        </a:rPr>
                        <a:t> und </a:t>
                      </a:r>
                      <a:r>
                        <a:rPr lang="en-US" sz="1000" b="0" err="1">
                          <a:solidFill>
                            <a:srgbClr val="777777"/>
                          </a:solidFill>
                          <a:effectLst/>
                          <a:latin typeface="+mj-lt"/>
                        </a:rPr>
                        <a:t>während</a:t>
                      </a:r>
                      <a:r>
                        <a:rPr lang="en-US" sz="1000" b="0">
                          <a:solidFill>
                            <a:srgbClr val="777777"/>
                          </a:solidFill>
                          <a:effectLst/>
                          <a:latin typeface="+mj-lt"/>
                        </a:rPr>
                        <a:t> des BDSU </a:t>
                      </a:r>
                      <a:r>
                        <a:rPr lang="en-US" sz="1000" b="0" err="1">
                          <a:solidFill>
                            <a:srgbClr val="777777"/>
                          </a:solidFill>
                          <a:effectLst/>
                          <a:latin typeface="+mj-lt"/>
                        </a:rPr>
                        <a:t>Jubiläumskongresses</a:t>
                      </a:r>
                      <a:endParaRPr lang="en-US" sz="1000" b="0">
                        <a:solidFill>
                          <a:srgbClr val="777777"/>
                        </a:solidFill>
                        <a:effectLst/>
                        <a:latin typeface="+mj-lt"/>
                      </a:endParaRPr>
                    </a:p>
                  </a:txBody>
                  <a:tcPr marL="112542" marR="112542" anchor="ctr">
                    <a:lnL>
                      <a:noFill/>
                    </a:lnL>
                    <a:lnR>
                      <a:noFill/>
                    </a:lnR>
                    <a:lnT>
                      <a:noFill/>
                    </a:lnT>
                    <a:lnB>
                      <a:noFill/>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8435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13"/>
            </p:custDataLst>
            <p:extLst/>
          </p:nvPr>
        </p:nvGraphicFramePr>
        <p:xfrm>
          <a:off x="2119" y="1590"/>
          <a:ext cx="2116" cy="1587"/>
        </p:xfrm>
        <a:graphic>
          <a:graphicData uri="http://schemas.openxmlformats.org/presentationml/2006/ole">
            <mc:AlternateContent xmlns:mc="http://schemas.openxmlformats.org/markup-compatibility/2006">
              <mc:Choice xmlns:v="urn:schemas-microsoft-com:vml" Requires="v">
                <p:oleObj spid="_x0000_s2280" name="think-cell Folie" r:id="rId14" imgW="435" imgH="448" progId="TCLayout.ActiveDocument.1">
                  <p:embed/>
                </p:oleObj>
              </mc:Choice>
              <mc:Fallback>
                <p:oleObj name="think-cell Folie" r:id="rId14" imgW="435" imgH="448" progId="TCLayout.ActiveDocument.1">
                  <p:embed/>
                  <p:pic>
                    <p:nvPicPr>
                      <p:cNvPr id="0" name=""/>
                      <p:cNvPicPr/>
                      <p:nvPr/>
                    </p:nvPicPr>
                    <p:blipFill>
                      <a:blip r:embed="rId15"/>
                      <a:stretch>
                        <a:fillRect/>
                      </a:stretch>
                    </p:blipFill>
                    <p:spPr>
                      <a:xfrm>
                        <a:off x="2119" y="1590"/>
                        <a:ext cx="2116" cy="1587"/>
                      </a:xfrm>
                      <a:prstGeom prst="rect">
                        <a:avLst/>
                      </a:prstGeom>
                    </p:spPr>
                  </p:pic>
                </p:oleObj>
              </mc:Fallback>
            </mc:AlternateContent>
          </a:graphicData>
        </a:graphic>
      </p:graphicFrame>
    </p:spTree>
    <p:extLst>
      <p:ext uri="{BB962C8B-B14F-4D97-AF65-F5344CB8AC3E}">
        <p14:creationId xmlns:p14="http://schemas.microsoft.com/office/powerpoint/2010/main" val="193638103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9033245" y="6473314"/>
            <a:ext cx="2736000" cy="365125"/>
          </a:xfrm>
          <a:prstGeom prst="rect">
            <a:avLst/>
          </a:prstGeom>
        </p:spPr>
        <p:txBody>
          <a:bodyPr vert="horz" lIns="0" tIns="45720" rIns="0" bIns="45720" rtlCol="0" anchor="ctr"/>
          <a:lstStyle>
            <a:lvl1pPr algn="r">
              <a:defRPr sz="1467">
                <a:solidFill>
                  <a:schemeClr val="tx1"/>
                </a:solidFill>
              </a:defRPr>
            </a:lvl1pPr>
          </a:lstStyle>
          <a:p>
            <a:pPr fontAlgn="base">
              <a:spcBef>
                <a:spcPct val="0"/>
              </a:spcBef>
              <a:spcAft>
                <a:spcPct val="0"/>
              </a:spcAft>
            </a:pPr>
            <a:fld id="{CE58CB1E-F828-4F11-99E0-327109AF9DA4}" type="slidenum">
              <a:rPr lang="de-DE" smtClean="0">
                <a:solidFill>
                  <a:prstClr val="black"/>
                </a:solidFill>
                <a:cs typeface="Arial" charset="0"/>
              </a:rPr>
              <a:pPr fontAlgn="base">
                <a:spcBef>
                  <a:spcPct val="0"/>
                </a:spcBef>
                <a:spcAft>
                  <a:spcPct val="0"/>
                </a:spcAft>
              </a:pPr>
              <a:t>‹#›</a:t>
            </a:fld>
            <a:endParaRPr lang="de-DE" dirty="0">
              <a:solidFill>
                <a:prstClr val="black"/>
              </a:solidFill>
              <a:cs typeface="Arial" charset="0"/>
            </a:endParaRPr>
          </a:p>
        </p:txBody>
      </p:sp>
      <p:sp>
        <p:nvSpPr>
          <p:cNvPr id="10" name="Fußzeilenplatzhalter 3"/>
          <p:cNvSpPr>
            <a:spLocks noGrp="1"/>
          </p:cNvSpPr>
          <p:nvPr>
            <p:ph type="ftr" sz="quarter" idx="3"/>
          </p:nvPr>
        </p:nvSpPr>
        <p:spPr>
          <a:xfrm>
            <a:off x="414883" y="6473314"/>
            <a:ext cx="8619040" cy="365125"/>
          </a:xfrm>
          <a:prstGeom prst="rect">
            <a:avLst/>
          </a:prstGeom>
        </p:spPr>
        <p:txBody>
          <a:bodyPr vert="horz" lIns="0" tIns="45720" rIns="0" bIns="45720" rtlCol="0" anchor="ctr"/>
          <a:lstStyle>
            <a:lvl1pPr algn="l">
              <a:defRPr sz="1467">
                <a:solidFill>
                  <a:schemeClr val="tx1"/>
                </a:solidFill>
              </a:defRPr>
            </a:lvl1pPr>
          </a:lstStyle>
          <a:p>
            <a:pPr fontAlgn="base">
              <a:spcBef>
                <a:spcPct val="0"/>
              </a:spcBef>
              <a:spcAft>
                <a:spcPct val="0"/>
              </a:spcAft>
            </a:pPr>
            <a:r>
              <a:rPr lang="de-DE">
                <a:solidFill>
                  <a:prstClr val="black"/>
                </a:solidFill>
                <a:cs typeface="Arial" charset="0"/>
              </a:rPr>
              <a:t>Dr. rer. nat. Erika Mustermann (TUM) | kann beliebig erweitert werden | Infos mit Strich trennen</a:t>
            </a:r>
            <a:endParaRPr lang="en-US" dirty="0">
              <a:solidFill>
                <a:prstClr val="black"/>
              </a:solidFill>
              <a:cs typeface="Arial" charset="0"/>
            </a:endParaRPr>
          </a:p>
        </p:txBody>
      </p:sp>
      <p:pic>
        <p:nvPicPr>
          <p:cNvPr id="7" name="Bild 6" descr="20150416 tum logo blau png final.png"/>
          <p:cNvPicPr>
            <a:picLocks noChangeAspect="1"/>
          </p:cNvPicPr>
          <p:nvPr/>
        </p:nvPicPr>
        <p:blipFill>
          <a:blip r:embed="rId3"/>
          <a:stretch>
            <a:fillRect/>
          </a:stretch>
        </p:blipFill>
        <p:spPr>
          <a:xfrm>
            <a:off x="10957882" y="432000"/>
            <a:ext cx="806365" cy="424688"/>
          </a:xfrm>
          <a:prstGeom prst="rect">
            <a:avLst/>
          </a:prstGeom>
        </p:spPr>
      </p:pic>
      <p:sp>
        <p:nvSpPr>
          <p:cNvPr id="11" name="Textfeld 10"/>
          <p:cNvSpPr txBox="1"/>
          <p:nvPr userDrawn="1"/>
        </p:nvSpPr>
        <p:spPr>
          <a:xfrm>
            <a:off x="426009" y="428625"/>
            <a:ext cx="9547233" cy="769441"/>
          </a:xfrm>
          <a:prstGeom prst="rect">
            <a:avLst/>
          </a:prstGeom>
          <a:noFill/>
        </p:spPr>
        <p:txBody>
          <a:bodyPr wrap="square" lIns="0" tIns="0" rIns="0" bIns="0" rtlCol="0">
            <a:spAutoFit/>
          </a:bodyPr>
          <a:lstStyle/>
          <a:p>
            <a:pPr fontAlgn="base">
              <a:lnSpc>
                <a:spcPts val="1200"/>
              </a:lnSpc>
              <a:spcBef>
                <a:spcPct val="0"/>
              </a:spcBef>
              <a:spcAft>
                <a:spcPct val="0"/>
              </a:spcAft>
            </a:pPr>
            <a:r>
              <a:rPr lang="de-DE" sz="1067" dirty="0" err="1">
                <a:solidFill>
                  <a:srgbClr val="0065BD"/>
                </a:solidFill>
                <a:cs typeface="Arial" charset="0"/>
              </a:rPr>
              <a:t>Chair</a:t>
            </a:r>
            <a:r>
              <a:rPr lang="de-DE" sz="1067" dirty="0">
                <a:solidFill>
                  <a:srgbClr val="0065BD"/>
                </a:solidFill>
                <a:cs typeface="Arial" charset="0"/>
              </a:rPr>
              <a:t> </a:t>
            </a:r>
            <a:r>
              <a:rPr lang="de-DE" sz="1067" dirty="0" err="1">
                <a:solidFill>
                  <a:srgbClr val="0065BD"/>
                </a:solidFill>
                <a:cs typeface="Arial" charset="0"/>
              </a:rPr>
              <a:t>of</a:t>
            </a:r>
            <a:r>
              <a:rPr lang="de-DE" sz="1067" dirty="0">
                <a:solidFill>
                  <a:srgbClr val="0065BD"/>
                </a:solidFill>
                <a:cs typeface="Arial" charset="0"/>
              </a:rPr>
              <a:t> Real-Time Computer Systems</a:t>
            </a:r>
          </a:p>
          <a:p>
            <a:pPr fontAlgn="base">
              <a:lnSpc>
                <a:spcPts val="1200"/>
              </a:lnSpc>
              <a:spcBef>
                <a:spcPct val="0"/>
              </a:spcBef>
              <a:spcAft>
                <a:spcPct val="0"/>
              </a:spcAft>
            </a:pPr>
            <a:r>
              <a:rPr lang="de-DE" sz="1067" dirty="0">
                <a:solidFill>
                  <a:srgbClr val="0065BD"/>
                </a:solidFill>
                <a:cs typeface="Arial" charset="0"/>
              </a:rPr>
              <a:t>TUM Department </a:t>
            </a:r>
            <a:r>
              <a:rPr lang="de-DE" sz="1067" dirty="0" err="1">
                <a:solidFill>
                  <a:srgbClr val="0065BD"/>
                </a:solidFill>
                <a:cs typeface="Arial" charset="0"/>
              </a:rPr>
              <a:t>of</a:t>
            </a:r>
            <a:r>
              <a:rPr lang="de-DE" sz="1067" dirty="0">
                <a:solidFill>
                  <a:srgbClr val="0065BD"/>
                </a:solidFill>
                <a:cs typeface="Arial" charset="0"/>
              </a:rPr>
              <a:t> </a:t>
            </a:r>
            <a:r>
              <a:rPr lang="de-DE" sz="1067" dirty="0" err="1">
                <a:solidFill>
                  <a:srgbClr val="0065BD"/>
                </a:solidFill>
                <a:cs typeface="Arial" charset="0"/>
              </a:rPr>
              <a:t>Electrical</a:t>
            </a:r>
            <a:r>
              <a:rPr lang="de-DE" sz="1067" dirty="0">
                <a:solidFill>
                  <a:srgbClr val="0065BD"/>
                </a:solidFill>
                <a:cs typeface="Arial" charset="0"/>
              </a:rPr>
              <a:t> </a:t>
            </a:r>
            <a:r>
              <a:rPr lang="de-DE" sz="1067" dirty="0" err="1">
                <a:solidFill>
                  <a:srgbClr val="0065BD"/>
                </a:solidFill>
                <a:cs typeface="Arial" charset="0"/>
              </a:rPr>
              <a:t>and</a:t>
            </a:r>
            <a:r>
              <a:rPr lang="de-DE" sz="1067" dirty="0">
                <a:solidFill>
                  <a:srgbClr val="0065BD"/>
                </a:solidFill>
                <a:cs typeface="Arial" charset="0"/>
              </a:rPr>
              <a:t> Computer Engineering</a:t>
            </a:r>
          </a:p>
          <a:p>
            <a:pPr fontAlgn="base">
              <a:lnSpc>
                <a:spcPts val="1200"/>
              </a:lnSpc>
              <a:spcBef>
                <a:spcPct val="0"/>
              </a:spcBef>
              <a:spcAft>
                <a:spcPct val="0"/>
              </a:spcAft>
            </a:pPr>
            <a:r>
              <a:rPr lang="de-DE" sz="1067" dirty="0">
                <a:solidFill>
                  <a:srgbClr val="0065BD"/>
                </a:solidFill>
                <a:cs typeface="Arial" charset="0"/>
              </a:rPr>
              <a:t>Technische Universität München</a:t>
            </a:r>
          </a:p>
          <a:p>
            <a:pPr fontAlgn="base">
              <a:lnSpc>
                <a:spcPts val="1200"/>
              </a:lnSpc>
              <a:spcBef>
                <a:spcPct val="0"/>
              </a:spcBef>
              <a:spcAft>
                <a:spcPct val="0"/>
              </a:spcAft>
            </a:pPr>
            <a:endParaRPr lang="de-DE" sz="1067" dirty="0">
              <a:solidFill>
                <a:srgbClr val="0065BD"/>
              </a:solidFill>
              <a:cs typeface="Arial" charset="0"/>
            </a:endParaRPr>
          </a:p>
          <a:p>
            <a:pPr fontAlgn="base">
              <a:lnSpc>
                <a:spcPts val="1200"/>
              </a:lnSpc>
              <a:spcBef>
                <a:spcPct val="0"/>
              </a:spcBef>
              <a:spcAft>
                <a:spcPct val="0"/>
              </a:spcAft>
            </a:pPr>
            <a:endParaRPr lang="de-DE" sz="1067" dirty="0">
              <a:solidFill>
                <a:srgbClr val="0065BD"/>
              </a:solidFill>
              <a:cs typeface="Arial" charset="0"/>
            </a:endParaRPr>
          </a:p>
        </p:txBody>
      </p:sp>
    </p:spTree>
    <p:extLst>
      <p:ext uri="{BB962C8B-B14F-4D97-AF65-F5344CB8AC3E}">
        <p14:creationId xmlns:p14="http://schemas.microsoft.com/office/powerpoint/2010/main" val="1355136414"/>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l" rtl="0" eaLnBrk="0" fontAlgn="base" hangingPunct="0">
        <a:lnSpc>
          <a:spcPct val="125000"/>
        </a:lnSpc>
        <a:spcBef>
          <a:spcPct val="0"/>
        </a:spcBef>
        <a:spcAft>
          <a:spcPct val="0"/>
        </a:spcAft>
        <a:defRPr sz="2933" b="0" kern="1200">
          <a:solidFill>
            <a:schemeClr val="tx1"/>
          </a:solidFill>
          <a:latin typeface="+mj-lt"/>
          <a:ea typeface="+mj-ea"/>
          <a:cs typeface="+mj-cs"/>
        </a:defRPr>
      </a:lvl1pPr>
      <a:lvl2pPr algn="l" rtl="0" eaLnBrk="0" fontAlgn="base" hangingPunct="0">
        <a:spcBef>
          <a:spcPct val="0"/>
        </a:spcBef>
        <a:spcAft>
          <a:spcPct val="0"/>
        </a:spcAft>
        <a:defRPr sz="2667" b="1">
          <a:solidFill>
            <a:schemeClr val="tx2"/>
          </a:solidFill>
          <a:latin typeface="Arial" charset="0"/>
          <a:cs typeface="Arial" charset="0"/>
        </a:defRPr>
      </a:lvl2pPr>
      <a:lvl3pPr algn="l" rtl="0" eaLnBrk="0" fontAlgn="base" hangingPunct="0">
        <a:spcBef>
          <a:spcPct val="0"/>
        </a:spcBef>
        <a:spcAft>
          <a:spcPct val="0"/>
        </a:spcAft>
        <a:defRPr sz="2667" b="1">
          <a:solidFill>
            <a:schemeClr val="tx2"/>
          </a:solidFill>
          <a:latin typeface="Arial" charset="0"/>
          <a:cs typeface="Arial" charset="0"/>
        </a:defRPr>
      </a:lvl3pPr>
      <a:lvl4pPr algn="l" rtl="0" eaLnBrk="0" fontAlgn="base" hangingPunct="0">
        <a:spcBef>
          <a:spcPct val="0"/>
        </a:spcBef>
        <a:spcAft>
          <a:spcPct val="0"/>
        </a:spcAft>
        <a:defRPr sz="2667" b="1">
          <a:solidFill>
            <a:schemeClr val="tx2"/>
          </a:solidFill>
          <a:latin typeface="Arial" charset="0"/>
          <a:cs typeface="Arial" charset="0"/>
        </a:defRPr>
      </a:lvl4pPr>
      <a:lvl5pPr algn="l" rtl="0" eaLnBrk="0" fontAlgn="base" hangingPunct="0">
        <a:spcBef>
          <a:spcPct val="0"/>
        </a:spcBef>
        <a:spcAft>
          <a:spcPct val="0"/>
        </a:spcAft>
        <a:defRPr sz="2667" b="1">
          <a:solidFill>
            <a:schemeClr val="tx2"/>
          </a:solidFill>
          <a:latin typeface="Arial" charset="0"/>
          <a:cs typeface="Arial" charset="0"/>
        </a:defRPr>
      </a:lvl5pPr>
      <a:lvl6pPr marL="609585" algn="l" rtl="0" fontAlgn="base">
        <a:spcBef>
          <a:spcPct val="0"/>
        </a:spcBef>
        <a:spcAft>
          <a:spcPct val="0"/>
        </a:spcAft>
        <a:defRPr sz="2667" b="1">
          <a:solidFill>
            <a:schemeClr val="tx2"/>
          </a:solidFill>
          <a:latin typeface="Arial" charset="0"/>
          <a:cs typeface="Arial" charset="0"/>
        </a:defRPr>
      </a:lvl6pPr>
      <a:lvl7pPr marL="1219170" algn="l" rtl="0" fontAlgn="base">
        <a:spcBef>
          <a:spcPct val="0"/>
        </a:spcBef>
        <a:spcAft>
          <a:spcPct val="0"/>
        </a:spcAft>
        <a:defRPr sz="2667" b="1">
          <a:solidFill>
            <a:schemeClr val="tx2"/>
          </a:solidFill>
          <a:latin typeface="Arial" charset="0"/>
          <a:cs typeface="Arial" charset="0"/>
        </a:defRPr>
      </a:lvl7pPr>
      <a:lvl8pPr marL="1828754" algn="l" rtl="0" fontAlgn="base">
        <a:spcBef>
          <a:spcPct val="0"/>
        </a:spcBef>
        <a:spcAft>
          <a:spcPct val="0"/>
        </a:spcAft>
        <a:defRPr sz="2667" b="1">
          <a:solidFill>
            <a:schemeClr val="tx2"/>
          </a:solidFill>
          <a:latin typeface="Arial" charset="0"/>
          <a:cs typeface="Arial" charset="0"/>
        </a:defRPr>
      </a:lvl8pPr>
      <a:lvl9pPr marL="2438339" algn="l" rtl="0" fontAlgn="base">
        <a:spcBef>
          <a:spcPct val="0"/>
        </a:spcBef>
        <a:spcAft>
          <a:spcPct val="0"/>
        </a:spcAft>
        <a:defRPr sz="2667"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2133" kern="1200">
          <a:solidFill>
            <a:schemeClr val="tx1"/>
          </a:solidFill>
          <a:latin typeface="+mn-lt"/>
          <a:ea typeface="+mn-ea"/>
          <a:cs typeface="+mn-cs"/>
        </a:defRPr>
      </a:lvl1pPr>
      <a:lvl2pPr marL="234945" indent="-234945" algn="l" rtl="0" eaLnBrk="0" fontAlgn="base" hangingPunct="0">
        <a:lnSpc>
          <a:spcPct val="100000"/>
        </a:lnSpc>
        <a:spcBef>
          <a:spcPct val="0"/>
        </a:spcBef>
        <a:spcAft>
          <a:spcPct val="0"/>
        </a:spcAft>
        <a:buFont typeface="Arial" charset="0"/>
        <a:buChar char="•"/>
        <a:defRPr sz="2133" kern="1200">
          <a:solidFill>
            <a:schemeClr val="tx1"/>
          </a:solidFill>
          <a:latin typeface="+mn-lt"/>
          <a:ea typeface="+mn-ea"/>
          <a:cs typeface="+mn-cs"/>
        </a:defRPr>
      </a:lvl2pPr>
      <a:lvl3pPr marL="480472" indent="-245527" algn="l" rtl="0" eaLnBrk="0" fontAlgn="base" hangingPunct="0">
        <a:lnSpc>
          <a:spcPct val="125000"/>
        </a:lnSpc>
        <a:spcBef>
          <a:spcPct val="0"/>
        </a:spcBef>
        <a:spcAft>
          <a:spcPct val="0"/>
        </a:spcAft>
        <a:buFont typeface="Symbol" pitchFamily="18" charset="2"/>
        <a:buChar char="-"/>
        <a:defRPr sz="1867" kern="1200">
          <a:solidFill>
            <a:schemeClr val="tx1"/>
          </a:solidFill>
          <a:latin typeface="+mn-lt"/>
          <a:ea typeface="+mn-ea"/>
          <a:cs typeface="+mn-cs"/>
        </a:defRPr>
      </a:lvl3pPr>
      <a:lvl4pPr marL="717533" indent="-237061" algn="l" rtl="0" eaLnBrk="0" fontAlgn="base" hangingPunct="0">
        <a:lnSpc>
          <a:spcPct val="125000"/>
        </a:lnSpc>
        <a:spcBef>
          <a:spcPct val="0"/>
        </a:spcBef>
        <a:spcAft>
          <a:spcPct val="0"/>
        </a:spcAft>
        <a:buFont typeface="Symbol" pitchFamily="18" charset="2"/>
        <a:buChar char="-"/>
        <a:defRPr sz="1867" kern="1200">
          <a:solidFill>
            <a:schemeClr val="tx1"/>
          </a:solidFill>
          <a:latin typeface="+mn-lt"/>
          <a:ea typeface="+mn-ea"/>
          <a:cs typeface="+mn-cs"/>
        </a:defRPr>
      </a:lvl4pPr>
      <a:lvl5pPr marL="952476" indent="-234945" algn="l" rtl="0" eaLnBrk="0" fontAlgn="base" hangingPunct="0">
        <a:lnSpc>
          <a:spcPct val="125000"/>
        </a:lnSpc>
        <a:spcBef>
          <a:spcPct val="0"/>
        </a:spcBef>
        <a:spcAft>
          <a:spcPct val="0"/>
        </a:spcAft>
        <a:buFont typeface="Symbol" pitchFamily="18" charset="2"/>
        <a:buChar char="-"/>
        <a:defRPr sz="18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0"/>
          </p:nvPr>
        </p:nvSpPr>
        <p:spPr>
          <a:xfrm>
            <a:off x="425454" y="4341608"/>
            <a:ext cx="11345332" cy="1274125"/>
          </a:xfrm>
        </p:spPr>
        <p:txBody>
          <a:bodyPr/>
          <a:lstStyle/>
          <a:p>
            <a:pPr marL="0" indent="0">
              <a:buNone/>
            </a:pPr>
            <a:r>
              <a:rPr lang="de-DE" dirty="0" err="1"/>
              <a:t>Beike</a:t>
            </a:r>
            <a:r>
              <a:rPr lang="de-DE" dirty="0"/>
              <a:t> </a:t>
            </a:r>
            <a:r>
              <a:rPr lang="de-DE" dirty="0" err="1"/>
              <a:t>Lu</a:t>
            </a:r>
            <a:r>
              <a:rPr lang="de-DE" dirty="0"/>
              <a:t>, </a:t>
            </a:r>
            <a:r>
              <a:rPr lang="de-DE" dirty="0" err="1"/>
              <a:t>Daoping</a:t>
            </a:r>
            <a:r>
              <a:rPr lang="de-DE" dirty="0"/>
              <a:t> Wang</a:t>
            </a:r>
          </a:p>
          <a:p>
            <a:pPr marL="0" indent="0">
              <a:buNone/>
            </a:pPr>
            <a:r>
              <a:rPr lang="de-DE" dirty="0"/>
              <a:t>Supervisor: </a:t>
            </a:r>
            <a:r>
              <a:rPr lang="de-DE" dirty="0" err="1"/>
              <a:t>Swaminathan</a:t>
            </a:r>
            <a:r>
              <a:rPr lang="de-DE" dirty="0"/>
              <a:t> Narayanaswamy</a:t>
            </a:r>
          </a:p>
          <a:p>
            <a:pPr marL="0" indent="0">
              <a:buNone/>
            </a:pPr>
            <a:r>
              <a:rPr lang="de-DE" dirty="0" err="1"/>
              <a:t>Chair</a:t>
            </a:r>
            <a:r>
              <a:rPr lang="de-DE" dirty="0"/>
              <a:t> </a:t>
            </a:r>
            <a:r>
              <a:rPr lang="de-DE" dirty="0" err="1"/>
              <a:t>of</a:t>
            </a:r>
            <a:r>
              <a:rPr lang="de-DE" dirty="0"/>
              <a:t> Realtime-Computersystem</a:t>
            </a:r>
          </a:p>
          <a:p>
            <a:pPr marL="0" indent="0">
              <a:buNone/>
            </a:pPr>
            <a:r>
              <a:rPr lang="de-DE" dirty="0" err="1"/>
              <a:t>Munich</a:t>
            </a:r>
            <a:r>
              <a:rPr lang="de-DE" dirty="0"/>
              <a:t>, 08.02.18</a:t>
            </a:r>
            <a:endParaRPr dirty="0"/>
          </a:p>
        </p:txBody>
      </p:sp>
      <p:sp>
        <p:nvSpPr>
          <p:cNvPr id="7" name="Titel 6"/>
          <p:cNvSpPr>
            <a:spLocks noGrp="1"/>
          </p:cNvSpPr>
          <p:nvPr>
            <p:ph type="title"/>
          </p:nvPr>
        </p:nvSpPr>
        <p:spPr>
          <a:xfrm>
            <a:off x="425454" y="994335"/>
            <a:ext cx="11345332" cy="1231106"/>
          </a:xfrm>
        </p:spPr>
        <p:txBody>
          <a:bodyPr/>
          <a:lstStyle/>
          <a:p>
            <a:r>
              <a:rPr lang="de-DE" dirty="0"/>
              <a:t>Body Sensor Network Lab</a:t>
            </a:r>
            <a:br>
              <a:rPr lang="de-DE" dirty="0"/>
            </a:br>
            <a:br>
              <a:rPr lang="de-DE" dirty="0"/>
            </a:br>
            <a:r>
              <a:rPr lang="de-DE" sz="2400" dirty="0"/>
              <a:t>Project </a:t>
            </a:r>
            <a:r>
              <a:rPr lang="de-DE" sz="2400" dirty="0" err="1"/>
              <a:t>Presentation</a:t>
            </a:r>
            <a:endParaRPr lang="de-DE" sz="2400" dirty="0"/>
          </a:p>
        </p:txBody>
      </p:sp>
      <p:pic>
        <p:nvPicPr>
          <p:cNvPr id="5" name="Bild 4" descr="TUM_Glockenturm.tif"/>
          <p:cNvPicPr>
            <a:picLocks noChangeAspect="1"/>
          </p:cNvPicPr>
          <p:nvPr/>
        </p:nvPicPr>
        <p:blipFill>
          <a:blip r:embed="rId3"/>
          <a:stretch>
            <a:fillRect/>
          </a:stretch>
        </p:blipFill>
        <p:spPr>
          <a:xfrm>
            <a:off x="6451102" y="3051361"/>
            <a:ext cx="3892489" cy="3397419"/>
          </a:xfrm>
          <a:prstGeom prst="rect">
            <a:avLst/>
          </a:prstGeom>
        </p:spPr>
      </p:pic>
      <p:sp>
        <p:nvSpPr>
          <p:cNvPr id="2" name="投影片編號版面配置區 1">
            <a:extLst>
              <a:ext uri="{FF2B5EF4-FFF2-40B4-BE49-F238E27FC236}">
                <a16:creationId xmlns:a16="http://schemas.microsoft.com/office/drawing/2014/main" id="{84A2EFA4-AD9D-8B48-8E03-301BC1E80521}"/>
              </a:ext>
            </a:extLst>
          </p:cNvPr>
          <p:cNvSpPr>
            <a:spLocks noGrp="1"/>
          </p:cNvSpPr>
          <p:nvPr>
            <p:ph type="sldNum" sz="quarter" idx="12"/>
          </p:nvPr>
        </p:nvSpPr>
        <p:spPr/>
        <p:txBody>
          <a:bodyPr/>
          <a:lstStyle/>
          <a:p>
            <a:pPr algn="r"/>
            <a:fld id="{CE58CB1E-F828-4F11-99E0-327109AF9DA4}" type="slidenum">
              <a:rPr lang="de-DE" smtClean="0"/>
              <a:pPr algn="r"/>
              <a:t>1</a:t>
            </a:fld>
            <a:endParaRPr lang="de-DE" dirty="0"/>
          </a:p>
        </p:txBody>
      </p:sp>
    </p:spTree>
    <p:extLst>
      <p:ext uri="{BB962C8B-B14F-4D97-AF65-F5344CB8AC3E}">
        <p14:creationId xmlns:p14="http://schemas.microsoft.com/office/powerpoint/2010/main" val="1799906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6580899" y="2699306"/>
            <a:ext cx="5189884" cy="2833950"/>
          </a:xfrm>
          <a:prstGeom prst="rect">
            <a:avLst/>
          </a:prstGeom>
        </p:spPr>
      </p:pic>
      <p:sp>
        <p:nvSpPr>
          <p:cNvPr id="5" name="Titel 4"/>
          <p:cNvSpPr>
            <a:spLocks noGrp="1"/>
          </p:cNvSpPr>
          <p:nvPr>
            <p:ph type="title"/>
          </p:nvPr>
        </p:nvSpPr>
        <p:spPr>
          <a:xfrm>
            <a:off x="425451" y="1126183"/>
            <a:ext cx="11345332" cy="428297"/>
          </a:xfrm>
        </p:spPr>
        <p:txBody>
          <a:bodyPr/>
          <a:lstStyle/>
          <a:p>
            <a:pPr>
              <a:lnSpc>
                <a:spcPct val="100000"/>
              </a:lnSpc>
            </a:pPr>
            <a:r>
              <a:rPr lang="en-CA" dirty="0"/>
              <a:t>Model building in </a:t>
            </a:r>
            <a:r>
              <a:rPr lang="en-CA" dirty="0" err="1"/>
              <a:t>Tensorflow</a:t>
            </a:r>
            <a:r>
              <a:rPr lang="en-CA" dirty="0"/>
              <a:t> – Neural Network Classifier</a:t>
            </a:r>
          </a:p>
        </p:txBody>
      </p:sp>
      <p:sp>
        <p:nvSpPr>
          <p:cNvPr id="3" name="Inhaltsplatzhalter 2"/>
          <p:cNvSpPr>
            <a:spLocks noGrp="1"/>
          </p:cNvSpPr>
          <p:nvPr>
            <p:ph idx="10"/>
          </p:nvPr>
        </p:nvSpPr>
        <p:spPr>
          <a:xfrm>
            <a:off x="425450" y="1978720"/>
            <a:ext cx="6721074" cy="4275123"/>
          </a:xfrm>
        </p:spPr>
        <p:txBody>
          <a:bodyPr/>
          <a:lstStyle/>
          <a:p>
            <a:pPr marL="342900" indent="-342900">
              <a:buFont typeface="Arial" charset="0"/>
              <a:buChar char="•"/>
            </a:pPr>
            <a:r>
              <a:rPr lang="en-GB" dirty="0"/>
              <a:t>Input layer: 17 neurons (as we have 17 features as input)</a:t>
            </a:r>
          </a:p>
          <a:p>
            <a:pPr marL="342900" indent="-342900">
              <a:buFont typeface="Arial" charset="0"/>
              <a:buChar char="•"/>
            </a:pPr>
            <a:r>
              <a:rPr lang="en-GB" dirty="0"/>
              <a:t>Output layer: 4 neurons (4 possible motion states)</a:t>
            </a:r>
          </a:p>
          <a:p>
            <a:pPr marL="342900" indent="-342900">
              <a:buFont typeface="Arial" charset="0"/>
              <a:buChar char="•"/>
            </a:pPr>
            <a:r>
              <a:rPr lang="en-GB" dirty="0"/>
              <a:t>Hidden layers: bunch of neurons (to compensate high non-linearity)</a:t>
            </a:r>
          </a:p>
          <a:p>
            <a:pPr marL="342900" indent="-342900">
              <a:buFont typeface="Arial" charset="0"/>
              <a:buChar char="•"/>
            </a:pPr>
            <a:r>
              <a:rPr lang="en-GB" dirty="0"/>
              <a:t>Training phase:</a:t>
            </a:r>
            <a:br>
              <a:rPr lang="en-GB" dirty="0"/>
            </a:br>
            <a:r>
              <a:rPr lang="en-GB" dirty="0"/>
              <a:t>1. Using feature vectors of training data as input</a:t>
            </a:r>
            <a:br>
              <a:rPr lang="en-GB" dirty="0"/>
            </a:br>
            <a:r>
              <a:rPr lang="en-GB" dirty="0"/>
              <a:t>2. Let the NN predict motion</a:t>
            </a:r>
            <a:br>
              <a:rPr lang="en-GB" dirty="0"/>
            </a:br>
            <a:r>
              <a:rPr lang="en-GB" dirty="0"/>
              <a:t>3. Optimize the NN using gradient descent</a:t>
            </a:r>
            <a:br>
              <a:rPr lang="en-GB" dirty="0"/>
            </a:br>
            <a:endParaRPr lang="en-GB" dirty="0"/>
          </a:p>
        </p:txBody>
      </p:sp>
      <p:sp>
        <p:nvSpPr>
          <p:cNvPr id="4" name="投影片編號版面配置區 3">
            <a:extLst>
              <a:ext uri="{FF2B5EF4-FFF2-40B4-BE49-F238E27FC236}">
                <a16:creationId xmlns:a16="http://schemas.microsoft.com/office/drawing/2014/main" id="{4578BC7C-229E-FA43-A925-B82A9D5C84DE}"/>
              </a:ext>
            </a:extLst>
          </p:cNvPr>
          <p:cNvSpPr>
            <a:spLocks noGrp="1"/>
          </p:cNvSpPr>
          <p:nvPr>
            <p:ph type="sldNum" sz="quarter" idx="11"/>
          </p:nvPr>
        </p:nvSpPr>
        <p:spPr/>
        <p:txBody>
          <a:bodyPr/>
          <a:lstStyle/>
          <a:p>
            <a:fld id="{CE58CB1E-F828-4F11-99E0-327109AF9DA4}" type="slidenum">
              <a:rPr lang="de-DE" smtClean="0">
                <a:solidFill>
                  <a:prstClr val="black"/>
                </a:solidFill>
              </a:rPr>
              <a:pPr/>
              <a:t>10</a:t>
            </a:fld>
            <a:endParaRPr lang="de-DE" dirty="0">
              <a:solidFill>
                <a:prstClr val="black"/>
              </a:solidFill>
            </a:endParaRPr>
          </a:p>
        </p:txBody>
      </p:sp>
    </p:spTree>
    <p:extLst>
      <p:ext uri="{BB962C8B-B14F-4D97-AF65-F5344CB8AC3E}">
        <p14:creationId xmlns:p14="http://schemas.microsoft.com/office/powerpoint/2010/main" val="1025676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25451" y="1126183"/>
            <a:ext cx="11345332" cy="428297"/>
          </a:xfrm>
        </p:spPr>
        <p:txBody>
          <a:bodyPr/>
          <a:lstStyle/>
          <a:p>
            <a:pPr>
              <a:lnSpc>
                <a:spcPct val="100000"/>
              </a:lnSpc>
            </a:pPr>
            <a:r>
              <a:rPr lang="de-DE" dirty="0"/>
              <a:t>Model </a:t>
            </a:r>
            <a:r>
              <a:rPr lang="de-DE" dirty="0" err="1"/>
              <a:t>building</a:t>
            </a:r>
            <a:r>
              <a:rPr lang="de-DE" dirty="0"/>
              <a:t> in </a:t>
            </a:r>
            <a:r>
              <a:rPr lang="de-DE" dirty="0" err="1"/>
              <a:t>Tensorflow</a:t>
            </a:r>
            <a:r>
              <a:rPr lang="de-DE" dirty="0"/>
              <a:t> - </a:t>
            </a:r>
            <a:r>
              <a:rPr lang="en-CA" altLang="zh-TW" dirty="0"/>
              <a:t>Neural Network Classifier</a:t>
            </a:r>
            <a:r>
              <a:rPr lang="de-DE" dirty="0"/>
              <a:t> </a:t>
            </a:r>
            <a:endParaRPr lang="en-AU" dirty="0"/>
          </a:p>
        </p:txBody>
      </p:sp>
      <p:sp>
        <p:nvSpPr>
          <p:cNvPr id="3" name="Inhaltsplatzhalter 2"/>
          <p:cNvSpPr>
            <a:spLocks noGrp="1"/>
          </p:cNvSpPr>
          <p:nvPr>
            <p:ph idx="10"/>
          </p:nvPr>
        </p:nvSpPr>
        <p:spPr>
          <a:xfrm>
            <a:off x="425450" y="1978720"/>
            <a:ext cx="11452872" cy="4275123"/>
          </a:xfrm>
        </p:spPr>
        <p:txBody>
          <a:bodyPr/>
          <a:lstStyle/>
          <a:p>
            <a:pPr marL="342900" indent="-342900">
              <a:buFont typeface="Arial" charset="0"/>
              <a:buChar char="•"/>
            </a:pPr>
            <a:r>
              <a:rPr lang="en-GB" dirty="0"/>
              <a:t>Our model: </a:t>
            </a:r>
            <a:br>
              <a:rPr lang="en-GB" dirty="0"/>
            </a:br>
            <a:r>
              <a:rPr lang="en-GB" dirty="0"/>
              <a:t>- 5 hidden layers, each layer consists of ~40 neurons</a:t>
            </a:r>
            <a:br>
              <a:rPr lang="en-GB" dirty="0"/>
            </a:br>
            <a:r>
              <a:rPr lang="en-GB" dirty="0"/>
              <a:t>- Dropout rate of 25% between the first two layers (to avoid overfitting problem)</a:t>
            </a:r>
            <a:br>
              <a:rPr lang="en-GB" dirty="0"/>
            </a:br>
            <a:r>
              <a:rPr lang="en-GB" dirty="0"/>
              <a:t>- 260 training feature vectors</a:t>
            </a:r>
            <a:br>
              <a:rPr lang="en-GB" dirty="0"/>
            </a:br>
            <a:r>
              <a:rPr lang="en-GB" dirty="0"/>
              <a:t>- Results: 99.6% prediction accuracy on training data, </a:t>
            </a:r>
            <a:r>
              <a:rPr lang="de-DE" dirty="0"/>
              <a:t>~80% </a:t>
            </a:r>
            <a:r>
              <a:rPr lang="de-DE" dirty="0" err="1"/>
              <a:t>accuracy</a:t>
            </a:r>
            <a:r>
              <a:rPr lang="de-DE" dirty="0"/>
              <a:t> on </a:t>
            </a:r>
            <a:r>
              <a:rPr lang="de-DE" dirty="0" err="1"/>
              <a:t>testing</a:t>
            </a:r>
            <a:r>
              <a:rPr lang="de-DE" dirty="0"/>
              <a:t> </a:t>
            </a:r>
            <a:r>
              <a:rPr lang="de-DE" dirty="0" err="1"/>
              <a:t>data</a:t>
            </a:r>
            <a:br>
              <a:rPr lang="en-GB" dirty="0"/>
            </a:br>
            <a:endParaRPr lang="en-GB" dirty="0"/>
          </a:p>
        </p:txBody>
      </p:sp>
      <p:pic>
        <p:nvPicPr>
          <p:cNvPr id="4" name="圖片 3"/>
          <p:cNvPicPr>
            <a:picLocks noChangeAspect="1"/>
          </p:cNvPicPr>
          <p:nvPr/>
        </p:nvPicPr>
        <p:blipFill>
          <a:blip r:embed="rId3"/>
          <a:stretch>
            <a:fillRect/>
          </a:stretch>
        </p:blipFill>
        <p:spPr>
          <a:xfrm>
            <a:off x="1473406" y="4303430"/>
            <a:ext cx="8343900" cy="2197100"/>
          </a:xfrm>
          <a:prstGeom prst="rect">
            <a:avLst/>
          </a:prstGeom>
        </p:spPr>
      </p:pic>
      <p:sp>
        <p:nvSpPr>
          <p:cNvPr id="2" name="投影片編號版面配置區 1">
            <a:extLst>
              <a:ext uri="{FF2B5EF4-FFF2-40B4-BE49-F238E27FC236}">
                <a16:creationId xmlns:a16="http://schemas.microsoft.com/office/drawing/2014/main" id="{A9E2D74B-CD4F-4D4F-BB82-6D4B0F4069B2}"/>
              </a:ext>
            </a:extLst>
          </p:cNvPr>
          <p:cNvSpPr>
            <a:spLocks noGrp="1"/>
          </p:cNvSpPr>
          <p:nvPr>
            <p:ph type="sldNum" sz="quarter" idx="11"/>
          </p:nvPr>
        </p:nvSpPr>
        <p:spPr/>
        <p:txBody>
          <a:bodyPr/>
          <a:lstStyle/>
          <a:p>
            <a:fld id="{CE58CB1E-F828-4F11-99E0-327109AF9DA4}" type="slidenum">
              <a:rPr lang="de-DE" smtClean="0">
                <a:solidFill>
                  <a:prstClr val="black"/>
                </a:solidFill>
              </a:rPr>
              <a:pPr/>
              <a:t>11</a:t>
            </a:fld>
            <a:endParaRPr lang="de-DE" dirty="0">
              <a:solidFill>
                <a:prstClr val="black"/>
              </a:solidFill>
            </a:endParaRPr>
          </a:p>
        </p:txBody>
      </p:sp>
    </p:spTree>
    <p:extLst>
      <p:ext uri="{BB962C8B-B14F-4D97-AF65-F5344CB8AC3E}">
        <p14:creationId xmlns:p14="http://schemas.microsoft.com/office/powerpoint/2010/main" val="189357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25451" y="1126183"/>
            <a:ext cx="11345332" cy="428297"/>
          </a:xfrm>
        </p:spPr>
        <p:txBody>
          <a:bodyPr/>
          <a:lstStyle/>
          <a:p>
            <a:pPr>
              <a:lnSpc>
                <a:spcPct val="100000"/>
              </a:lnSpc>
            </a:pPr>
            <a:r>
              <a:rPr lang="en-CA" dirty="0"/>
              <a:t>Recognized activities</a:t>
            </a:r>
          </a:p>
        </p:txBody>
      </p:sp>
      <p:sp>
        <p:nvSpPr>
          <p:cNvPr id="3" name="Inhaltsplatzhalter 2"/>
          <p:cNvSpPr>
            <a:spLocks noGrp="1"/>
          </p:cNvSpPr>
          <p:nvPr>
            <p:ph idx="10"/>
          </p:nvPr>
        </p:nvSpPr>
        <p:spPr>
          <a:xfrm>
            <a:off x="425450" y="1978720"/>
            <a:ext cx="6721074" cy="4275123"/>
          </a:xfrm>
        </p:spPr>
        <p:txBody>
          <a:bodyPr/>
          <a:lstStyle/>
          <a:p>
            <a:pPr marL="342900" indent="-342900">
              <a:buFont typeface="Arial" charset="0"/>
              <a:buChar char="•"/>
            </a:pPr>
            <a:r>
              <a:rPr lang="en-GB" dirty="0"/>
              <a:t>Walking</a:t>
            </a:r>
            <a:br>
              <a:rPr lang="en-GB" dirty="0"/>
            </a:br>
            <a:r>
              <a:rPr lang="en-GB" dirty="0"/>
              <a:t>- good </a:t>
            </a:r>
            <a:r>
              <a:rPr lang="en-GB" dirty="0" err="1"/>
              <a:t>recognization</a:t>
            </a:r>
            <a:r>
              <a:rPr lang="en-GB" dirty="0"/>
              <a:t> accuracy</a:t>
            </a:r>
            <a:br>
              <a:rPr lang="en-GB" dirty="0"/>
            </a:br>
            <a:r>
              <a:rPr lang="en-GB" dirty="0"/>
              <a:t>- Step counting possible</a:t>
            </a:r>
          </a:p>
          <a:p>
            <a:pPr marL="342900" indent="-342900">
              <a:buFont typeface="Arial" charset="0"/>
              <a:buChar char="•"/>
            </a:pPr>
            <a:r>
              <a:rPr lang="en-GB" dirty="0"/>
              <a:t>Running</a:t>
            </a:r>
            <a:br>
              <a:rPr lang="en-GB" dirty="0"/>
            </a:br>
            <a:r>
              <a:rPr lang="en-GB" dirty="0"/>
              <a:t>- the trained model sometimes misjudge jumping for running</a:t>
            </a:r>
          </a:p>
          <a:p>
            <a:pPr marL="342900" indent="-342900">
              <a:buFont typeface="Arial" charset="0"/>
              <a:buChar char="•"/>
            </a:pPr>
            <a:r>
              <a:rPr lang="en-GB" dirty="0"/>
              <a:t>Jumping</a:t>
            </a:r>
            <a:br>
              <a:rPr lang="en-GB" dirty="0"/>
            </a:br>
            <a:r>
              <a:rPr lang="en-GB" dirty="0"/>
              <a:t>- same as above</a:t>
            </a:r>
          </a:p>
          <a:p>
            <a:pPr marL="342900" indent="-342900">
              <a:buFont typeface="Arial" charset="0"/>
              <a:buChar char="•"/>
            </a:pPr>
            <a:r>
              <a:rPr lang="en-GB" dirty="0"/>
              <a:t>Idle</a:t>
            </a:r>
            <a:br>
              <a:rPr lang="en-GB" dirty="0"/>
            </a:br>
            <a:endParaRPr lang="en-GB" dirty="0"/>
          </a:p>
        </p:txBody>
      </p:sp>
      <p:sp>
        <p:nvSpPr>
          <p:cNvPr id="2" name="投影片編號版面配置區 1">
            <a:extLst>
              <a:ext uri="{FF2B5EF4-FFF2-40B4-BE49-F238E27FC236}">
                <a16:creationId xmlns:a16="http://schemas.microsoft.com/office/drawing/2014/main" id="{E1C1A49A-2690-724F-8624-27789A1232A5}"/>
              </a:ext>
            </a:extLst>
          </p:cNvPr>
          <p:cNvSpPr>
            <a:spLocks noGrp="1"/>
          </p:cNvSpPr>
          <p:nvPr>
            <p:ph type="sldNum" sz="quarter" idx="11"/>
          </p:nvPr>
        </p:nvSpPr>
        <p:spPr/>
        <p:txBody>
          <a:bodyPr/>
          <a:lstStyle/>
          <a:p>
            <a:fld id="{CE58CB1E-F828-4F11-99E0-327109AF9DA4}" type="slidenum">
              <a:rPr lang="de-DE" smtClean="0">
                <a:solidFill>
                  <a:prstClr val="black"/>
                </a:solidFill>
              </a:rPr>
              <a:pPr/>
              <a:t>12</a:t>
            </a:fld>
            <a:endParaRPr lang="de-DE" dirty="0">
              <a:solidFill>
                <a:prstClr val="black"/>
              </a:solidFill>
            </a:endParaRPr>
          </a:p>
        </p:txBody>
      </p:sp>
    </p:spTree>
    <p:extLst>
      <p:ext uri="{BB962C8B-B14F-4D97-AF65-F5344CB8AC3E}">
        <p14:creationId xmlns:p14="http://schemas.microsoft.com/office/powerpoint/2010/main" val="4288973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25451" y="1126183"/>
            <a:ext cx="11345332" cy="428297"/>
          </a:xfrm>
        </p:spPr>
        <p:txBody>
          <a:bodyPr/>
          <a:lstStyle/>
          <a:p>
            <a:pPr>
              <a:lnSpc>
                <a:spcPct val="100000"/>
              </a:lnSpc>
            </a:pPr>
            <a:r>
              <a:rPr lang="en-AU" altLang="zh-TW" dirty="0"/>
              <a:t>Android App development - Backend </a:t>
            </a:r>
            <a:br>
              <a:rPr lang="en-AU" altLang="zh-TW" dirty="0"/>
            </a:br>
            <a:r>
              <a:rPr lang="en-AU" altLang="zh-TW" dirty="0"/>
              <a:t> </a:t>
            </a:r>
          </a:p>
        </p:txBody>
      </p:sp>
      <p:sp>
        <p:nvSpPr>
          <p:cNvPr id="3" name="Inhaltsplatzhalter 2"/>
          <p:cNvSpPr>
            <a:spLocks noGrp="1"/>
          </p:cNvSpPr>
          <p:nvPr>
            <p:ph idx="10"/>
          </p:nvPr>
        </p:nvSpPr>
        <p:spPr>
          <a:xfrm>
            <a:off x="425450" y="1978720"/>
            <a:ext cx="5105338" cy="4275123"/>
          </a:xfrm>
        </p:spPr>
        <p:txBody>
          <a:bodyPr/>
          <a:lstStyle/>
          <a:p>
            <a:pPr marL="342900" indent="-342900">
              <a:buFont typeface="Arial" charset="0"/>
              <a:buChar char="•"/>
            </a:pPr>
            <a:r>
              <a:rPr lang="en-GB" dirty="0"/>
              <a:t>Based on Example-App </a:t>
            </a:r>
          </a:p>
          <a:p>
            <a:pPr marL="342900" indent="-342900">
              <a:buFont typeface="Arial" charset="0"/>
              <a:buChar char="•"/>
            </a:pPr>
            <a:r>
              <a:rPr lang="en-GB" dirty="0"/>
              <a:t>Bluetooth connection part untouched</a:t>
            </a:r>
          </a:p>
          <a:p>
            <a:pPr marL="342900" indent="-342900">
              <a:buFont typeface="Arial" charset="0"/>
              <a:buChar char="•"/>
            </a:pPr>
            <a:r>
              <a:rPr lang="en-GB" dirty="0"/>
              <a:t>Reimplementation of MATLAB functions for feature extraction</a:t>
            </a:r>
          </a:p>
          <a:p>
            <a:pPr marL="342900" indent="-342900">
              <a:buFont typeface="Arial" charset="0"/>
              <a:buChar char="•"/>
            </a:pPr>
            <a:r>
              <a:rPr lang="en-GB" dirty="0"/>
              <a:t>Loading of the </a:t>
            </a:r>
            <a:r>
              <a:rPr lang="en-GB" dirty="0" err="1"/>
              <a:t>Tensorflow</a:t>
            </a:r>
            <a:r>
              <a:rPr lang="en-GB" dirty="0"/>
              <a:t> model</a:t>
            </a:r>
            <a:br>
              <a:rPr lang="en-GB" dirty="0"/>
            </a:br>
            <a:endParaRPr lang="en-GB" dirty="0"/>
          </a:p>
        </p:txBody>
      </p:sp>
      <p:pic>
        <p:nvPicPr>
          <p:cNvPr id="2" name="圖片 1"/>
          <p:cNvPicPr>
            <a:picLocks noChangeAspect="1"/>
          </p:cNvPicPr>
          <p:nvPr/>
        </p:nvPicPr>
        <p:blipFill>
          <a:blip r:embed="rId2"/>
          <a:stretch>
            <a:fillRect/>
          </a:stretch>
        </p:blipFill>
        <p:spPr>
          <a:xfrm>
            <a:off x="6850237" y="1978720"/>
            <a:ext cx="3942357" cy="3037163"/>
          </a:xfrm>
          <a:prstGeom prst="rect">
            <a:avLst/>
          </a:prstGeom>
        </p:spPr>
      </p:pic>
      <p:sp>
        <p:nvSpPr>
          <p:cNvPr id="4" name="投影片編號版面配置區 3">
            <a:extLst>
              <a:ext uri="{FF2B5EF4-FFF2-40B4-BE49-F238E27FC236}">
                <a16:creationId xmlns:a16="http://schemas.microsoft.com/office/drawing/2014/main" id="{47B633A1-5FFE-DF4A-968F-28DAB4EC8386}"/>
              </a:ext>
            </a:extLst>
          </p:cNvPr>
          <p:cNvSpPr>
            <a:spLocks noGrp="1"/>
          </p:cNvSpPr>
          <p:nvPr>
            <p:ph type="sldNum" sz="quarter" idx="11"/>
          </p:nvPr>
        </p:nvSpPr>
        <p:spPr/>
        <p:txBody>
          <a:bodyPr/>
          <a:lstStyle/>
          <a:p>
            <a:fld id="{CE58CB1E-F828-4F11-99E0-327109AF9DA4}" type="slidenum">
              <a:rPr lang="de-DE" smtClean="0">
                <a:solidFill>
                  <a:prstClr val="black"/>
                </a:solidFill>
              </a:rPr>
              <a:pPr/>
              <a:t>13</a:t>
            </a:fld>
            <a:endParaRPr lang="de-DE" dirty="0">
              <a:solidFill>
                <a:prstClr val="black"/>
              </a:solidFill>
            </a:endParaRPr>
          </a:p>
        </p:txBody>
      </p:sp>
    </p:spTree>
    <p:extLst>
      <p:ext uri="{BB962C8B-B14F-4D97-AF65-F5344CB8AC3E}">
        <p14:creationId xmlns:p14="http://schemas.microsoft.com/office/powerpoint/2010/main" val="741242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25451" y="1126183"/>
            <a:ext cx="11345332" cy="428297"/>
          </a:xfrm>
        </p:spPr>
        <p:txBody>
          <a:bodyPr/>
          <a:lstStyle/>
          <a:p>
            <a:pPr>
              <a:lnSpc>
                <a:spcPct val="100000"/>
              </a:lnSpc>
            </a:pPr>
            <a:r>
              <a:rPr lang="en-AU" altLang="zh-TW" dirty="0"/>
              <a:t>Android App development - Backend - class </a:t>
            </a:r>
            <a:r>
              <a:rPr lang="en-AU" altLang="zh-TW" dirty="0" err="1"/>
              <a:t>FeatureBot</a:t>
            </a:r>
            <a:br>
              <a:rPr lang="en-AU" altLang="zh-TW" dirty="0"/>
            </a:br>
            <a:r>
              <a:rPr lang="en-AU" altLang="zh-TW" dirty="0"/>
              <a:t> </a:t>
            </a:r>
          </a:p>
        </p:txBody>
      </p:sp>
      <p:pic>
        <p:nvPicPr>
          <p:cNvPr id="7" name="圖片 6"/>
          <p:cNvPicPr>
            <a:picLocks noChangeAspect="1"/>
          </p:cNvPicPr>
          <p:nvPr/>
        </p:nvPicPr>
        <p:blipFill>
          <a:blip r:embed="rId2"/>
          <a:stretch>
            <a:fillRect/>
          </a:stretch>
        </p:blipFill>
        <p:spPr>
          <a:xfrm>
            <a:off x="1180731" y="1947167"/>
            <a:ext cx="9667783" cy="4504203"/>
          </a:xfrm>
          <a:prstGeom prst="rect">
            <a:avLst/>
          </a:prstGeom>
        </p:spPr>
      </p:pic>
      <p:sp>
        <p:nvSpPr>
          <p:cNvPr id="2" name="投影片編號版面配置區 1">
            <a:extLst>
              <a:ext uri="{FF2B5EF4-FFF2-40B4-BE49-F238E27FC236}">
                <a16:creationId xmlns:a16="http://schemas.microsoft.com/office/drawing/2014/main" id="{B227261C-1EA1-C54C-B5F3-BF8C800D2401}"/>
              </a:ext>
            </a:extLst>
          </p:cNvPr>
          <p:cNvSpPr>
            <a:spLocks noGrp="1"/>
          </p:cNvSpPr>
          <p:nvPr>
            <p:ph type="sldNum" sz="quarter" idx="11"/>
          </p:nvPr>
        </p:nvSpPr>
        <p:spPr/>
        <p:txBody>
          <a:bodyPr/>
          <a:lstStyle/>
          <a:p>
            <a:fld id="{CE58CB1E-F828-4F11-99E0-327109AF9DA4}" type="slidenum">
              <a:rPr lang="de-DE" smtClean="0">
                <a:solidFill>
                  <a:prstClr val="black"/>
                </a:solidFill>
              </a:rPr>
              <a:pPr/>
              <a:t>14</a:t>
            </a:fld>
            <a:endParaRPr lang="de-DE" dirty="0">
              <a:solidFill>
                <a:prstClr val="black"/>
              </a:solidFill>
            </a:endParaRPr>
          </a:p>
        </p:txBody>
      </p:sp>
    </p:spTree>
    <p:extLst>
      <p:ext uri="{BB962C8B-B14F-4D97-AF65-F5344CB8AC3E}">
        <p14:creationId xmlns:p14="http://schemas.microsoft.com/office/powerpoint/2010/main" val="1551082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25451" y="1126183"/>
            <a:ext cx="11345332" cy="428297"/>
          </a:xfrm>
        </p:spPr>
        <p:txBody>
          <a:bodyPr/>
          <a:lstStyle/>
          <a:p>
            <a:pPr>
              <a:lnSpc>
                <a:spcPct val="100000"/>
              </a:lnSpc>
            </a:pPr>
            <a:r>
              <a:rPr lang="en-AU" altLang="zh-TW" dirty="0"/>
              <a:t>Android App development - Backend - class </a:t>
            </a:r>
            <a:r>
              <a:rPr lang="en-AU" altLang="zh-TW" dirty="0" err="1"/>
              <a:t>MotionClassifier</a:t>
            </a:r>
            <a:br>
              <a:rPr lang="en-AU" altLang="zh-TW" dirty="0"/>
            </a:br>
            <a:r>
              <a:rPr lang="en-AU" altLang="zh-TW" dirty="0"/>
              <a:t> </a:t>
            </a:r>
          </a:p>
        </p:txBody>
      </p:sp>
      <p:pic>
        <p:nvPicPr>
          <p:cNvPr id="2" name="圖片 1"/>
          <p:cNvPicPr>
            <a:picLocks noChangeAspect="1"/>
          </p:cNvPicPr>
          <p:nvPr/>
        </p:nvPicPr>
        <p:blipFill>
          <a:blip r:embed="rId2"/>
          <a:stretch>
            <a:fillRect/>
          </a:stretch>
        </p:blipFill>
        <p:spPr>
          <a:xfrm>
            <a:off x="425451" y="2198086"/>
            <a:ext cx="4187026" cy="3501377"/>
          </a:xfrm>
          <a:prstGeom prst="rect">
            <a:avLst/>
          </a:prstGeom>
        </p:spPr>
      </p:pic>
      <p:pic>
        <p:nvPicPr>
          <p:cNvPr id="4" name="圖片 3"/>
          <p:cNvPicPr>
            <a:picLocks noChangeAspect="1"/>
          </p:cNvPicPr>
          <p:nvPr/>
        </p:nvPicPr>
        <p:blipFill>
          <a:blip r:embed="rId3"/>
          <a:stretch>
            <a:fillRect/>
          </a:stretch>
        </p:blipFill>
        <p:spPr>
          <a:xfrm>
            <a:off x="4661926" y="2198086"/>
            <a:ext cx="7108857" cy="3501377"/>
          </a:xfrm>
          <a:prstGeom prst="rect">
            <a:avLst/>
          </a:prstGeom>
        </p:spPr>
      </p:pic>
      <p:sp>
        <p:nvSpPr>
          <p:cNvPr id="3" name="投影片編號版面配置區 2">
            <a:extLst>
              <a:ext uri="{FF2B5EF4-FFF2-40B4-BE49-F238E27FC236}">
                <a16:creationId xmlns:a16="http://schemas.microsoft.com/office/drawing/2014/main" id="{24CB9CE1-89CD-E049-8877-6DB09DF54DC5}"/>
              </a:ext>
            </a:extLst>
          </p:cNvPr>
          <p:cNvSpPr>
            <a:spLocks noGrp="1"/>
          </p:cNvSpPr>
          <p:nvPr>
            <p:ph type="sldNum" sz="quarter" idx="11"/>
          </p:nvPr>
        </p:nvSpPr>
        <p:spPr/>
        <p:txBody>
          <a:bodyPr/>
          <a:lstStyle/>
          <a:p>
            <a:fld id="{CE58CB1E-F828-4F11-99E0-327109AF9DA4}" type="slidenum">
              <a:rPr lang="de-DE" smtClean="0">
                <a:solidFill>
                  <a:prstClr val="black"/>
                </a:solidFill>
              </a:rPr>
              <a:pPr/>
              <a:t>15</a:t>
            </a:fld>
            <a:endParaRPr lang="de-DE" dirty="0">
              <a:solidFill>
                <a:prstClr val="black"/>
              </a:solidFill>
            </a:endParaRPr>
          </a:p>
        </p:txBody>
      </p:sp>
    </p:spTree>
    <p:extLst>
      <p:ext uri="{BB962C8B-B14F-4D97-AF65-F5344CB8AC3E}">
        <p14:creationId xmlns:p14="http://schemas.microsoft.com/office/powerpoint/2010/main" val="1766462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25451" y="1126183"/>
            <a:ext cx="11345332" cy="428297"/>
          </a:xfrm>
        </p:spPr>
        <p:txBody>
          <a:bodyPr/>
          <a:lstStyle/>
          <a:p>
            <a:pPr>
              <a:lnSpc>
                <a:spcPct val="100000"/>
              </a:lnSpc>
            </a:pPr>
            <a:r>
              <a:rPr lang="en-AU" altLang="zh-TW" dirty="0"/>
              <a:t>Android App development - GUI</a:t>
            </a: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695" y="1745413"/>
            <a:ext cx="2599382" cy="4332303"/>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1401" y="1745412"/>
            <a:ext cx="2599382" cy="4332303"/>
          </a:xfrm>
          <a:prstGeom prst="rect">
            <a:avLst/>
          </a:prstGeom>
        </p:spPr>
      </p:pic>
      <p:sp>
        <p:nvSpPr>
          <p:cNvPr id="8" name="Inhaltsplatzhalter 2"/>
          <p:cNvSpPr>
            <a:spLocks noGrp="1"/>
          </p:cNvSpPr>
          <p:nvPr>
            <p:ph idx="10"/>
          </p:nvPr>
        </p:nvSpPr>
        <p:spPr>
          <a:xfrm>
            <a:off x="425450" y="1978720"/>
            <a:ext cx="5105338" cy="4275123"/>
          </a:xfrm>
        </p:spPr>
        <p:txBody>
          <a:bodyPr/>
          <a:lstStyle/>
          <a:p>
            <a:pPr marL="342900" indent="-342900">
              <a:buFont typeface="Arial" charset="0"/>
              <a:buChar char="•"/>
            </a:pPr>
            <a:r>
              <a:rPr lang="en-GB" dirty="0"/>
              <a:t>Material Theme</a:t>
            </a:r>
          </a:p>
          <a:p>
            <a:pPr marL="342900" indent="-342900">
              <a:buFont typeface="Arial" charset="0"/>
              <a:buChar char="•"/>
            </a:pPr>
            <a:r>
              <a:rPr lang="en-GB" dirty="0"/>
              <a:t>Font: Neo Gen (</a:t>
            </a:r>
            <a:r>
              <a:rPr lang="en-GB" dirty="0" err="1"/>
              <a:t>Gundam</a:t>
            </a:r>
            <a:r>
              <a:rPr lang="en-GB" dirty="0"/>
              <a:t> style)</a:t>
            </a:r>
          </a:p>
          <a:p>
            <a:pPr marL="342900" indent="-342900">
              <a:buFont typeface="Arial" charset="0"/>
              <a:buChar char="•"/>
            </a:pPr>
            <a:r>
              <a:rPr lang="en-GB" dirty="0" err="1"/>
              <a:t>Colors</a:t>
            </a:r>
            <a:r>
              <a:rPr lang="en-GB" dirty="0"/>
              <a:t>: RX-78 grey, RX-78 red, RX-78 yellow</a:t>
            </a:r>
          </a:p>
          <a:p>
            <a:pPr marL="342900" indent="-342900">
              <a:buFont typeface="Arial" charset="0"/>
              <a:buChar char="•"/>
            </a:pPr>
            <a:r>
              <a:rPr lang="en-GB" dirty="0"/>
              <a:t>Debug mode:</a:t>
            </a:r>
            <a:br>
              <a:rPr lang="en-GB" dirty="0"/>
            </a:br>
            <a:r>
              <a:rPr lang="en-GB" dirty="0"/>
              <a:t>- Last 4 motion states</a:t>
            </a:r>
            <a:br>
              <a:rPr lang="en-GB" dirty="0"/>
            </a:br>
            <a:r>
              <a:rPr lang="en-GB" dirty="0"/>
              <a:t>- Most valuable features (contains 78% of the variance in the entire data) </a:t>
            </a:r>
            <a:br>
              <a:rPr lang="en-GB" dirty="0"/>
            </a:br>
            <a:r>
              <a:rPr lang="en-GB" dirty="0"/>
              <a:t>- Step counting mode switch</a:t>
            </a:r>
          </a:p>
        </p:txBody>
      </p:sp>
      <p:sp>
        <p:nvSpPr>
          <p:cNvPr id="4" name="投影片編號版面配置區 3">
            <a:extLst>
              <a:ext uri="{FF2B5EF4-FFF2-40B4-BE49-F238E27FC236}">
                <a16:creationId xmlns:a16="http://schemas.microsoft.com/office/drawing/2014/main" id="{04231452-0B95-3E45-9EA6-CA1AFD8A79AA}"/>
              </a:ext>
            </a:extLst>
          </p:cNvPr>
          <p:cNvSpPr>
            <a:spLocks noGrp="1"/>
          </p:cNvSpPr>
          <p:nvPr>
            <p:ph type="sldNum" sz="quarter" idx="11"/>
          </p:nvPr>
        </p:nvSpPr>
        <p:spPr/>
        <p:txBody>
          <a:bodyPr/>
          <a:lstStyle/>
          <a:p>
            <a:fld id="{CE58CB1E-F828-4F11-99E0-327109AF9DA4}" type="slidenum">
              <a:rPr lang="de-DE" smtClean="0">
                <a:solidFill>
                  <a:prstClr val="black"/>
                </a:solidFill>
              </a:rPr>
              <a:pPr/>
              <a:t>16</a:t>
            </a:fld>
            <a:endParaRPr lang="de-DE" dirty="0">
              <a:solidFill>
                <a:prstClr val="black"/>
              </a:solidFill>
            </a:endParaRPr>
          </a:p>
        </p:txBody>
      </p:sp>
    </p:spTree>
    <p:extLst>
      <p:ext uri="{BB962C8B-B14F-4D97-AF65-F5344CB8AC3E}">
        <p14:creationId xmlns:p14="http://schemas.microsoft.com/office/powerpoint/2010/main" val="874056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25451" y="1126183"/>
            <a:ext cx="11345332" cy="428297"/>
          </a:xfrm>
        </p:spPr>
        <p:txBody>
          <a:bodyPr/>
          <a:lstStyle/>
          <a:p>
            <a:pPr>
              <a:lnSpc>
                <a:spcPct val="100000"/>
              </a:lnSpc>
            </a:pPr>
            <a:r>
              <a:rPr lang="en-AU" altLang="zh-TW" dirty="0"/>
              <a:t>Android App development - GUI</a:t>
            </a:r>
          </a:p>
        </p:txBody>
      </p:sp>
      <p:sp>
        <p:nvSpPr>
          <p:cNvPr id="8" name="Inhaltsplatzhalter 2"/>
          <p:cNvSpPr>
            <a:spLocks noGrp="1"/>
          </p:cNvSpPr>
          <p:nvPr>
            <p:ph idx="10"/>
          </p:nvPr>
        </p:nvSpPr>
        <p:spPr>
          <a:xfrm>
            <a:off x="425450" y="1978720"/>
            <a:ext cx="5105338" cy="4275123"/>
          </a:xfrm>
        </p:spPr>
        <p:txBody>
          <a:bodyPr/>
          <a:lstStyle/>
          <a:p>
            <a:pPr marL="342900" indent="-342900">
              <a:buFont typeface="Arial" charset="0"/>
              <a:buChar char="•"/>
            </a:pPr>
            <a:r>
              <a:rPr lang="en-GB" dirty="0"/>
              <a:t>Involved Widgets:</a:t>
            </a:r>
            <a:br>
              <a:rPr lang="en-GB" dirty="0"/>
            </a:br>
            <a:r>
              <a:rPr lang="en-GB" dirty="0"/>
              <a:t>- Button</a:t>
            </a:r>
            <a:br>
              <a:rPr lang="en-GB" dirty="0"/>
            </a:br>
            <a:r>
              <a:rPr lang="en-GB" dirty="0"/>
              <a:t>- Horizontal / Vertical layout</a:t>
            </a:r>
            <a:br>
              <a:rPr lang="en-GB" dirty="0"/>
            </a:br>
            <a:r>
              <a:rPr lang="en-GB" dirty="0"/>
              <a:t>- Relative layout</a:t>
            </a:r>
            <a:br>
              <a:rPr lang="en-GB" dirty="0"/>
            </a:br>
            <a:r>
              <a:rPr lang="en-GB" dirty="0"/>
              <a:t>and much more</a:t>
            </a:r>
            <a:r>
              <a:rPr lang="mr-IN" dirty="0"/>
              <a:t>…</a:t>
            </a:r>
            <a:r>
              <a:rPr lang="de-DE" dirty="0"/>
              <a:t> :)</a:t>
            </a:r>
            <a:endParaRPr lang="en-GB" dirty="0"/>
          </a:p>
        </p:txBody>
      </p:sp>
      <p:pic>
        <p:nvPicPr>
          <p:cNvPr id="6"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695" y="1745413"/>
            <a:ext cx="2599382" cy="4332303"/>
          </a:xfrm>
          <a:prstGeom prst="rect">
            <a:avLst/>
          </a:prstGeom>
        </p:spPr>
      </p:pic>
      <p:pic>
        <p:nvPicPr>
          <p:cNvPr id="7"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1401" y="1745412"/>
            <a:ext cx="2599382" cy="4332303"/>
          </a:xfrm>
          <a:prstGeom prst="rect">
            <a:avLst/>
          </a:prstGeom>
        </p:spPr>
      </p:pic>
      <p:sp>
        <p:nvSpPr>
          <p:cNvPr id="2" name="投影片編號版面配置區 1">
            <a:extLst>
              <a:ext uri="{FF2B5EF4-FFF2-40B4-BE49-F238E27FC236}">
                <a16:creationId xmlns:a16="http://schemas.microsoft.com/office/drawing/2014/main" id="{4D46E361-951D-9343-BE66-E41F15DC4A79}"/>
              </a:ext>
            </a:extLst>
          </p:cNvPr>
          <p:cNvSpPr>
            <a:spLocks noGrp="1"/>
          </p:cNvSpPr>
          <p:nvPr>
            <p:ph type="sldNum" sz="quarter" idx="11"/>
          </p:nvPr>
        </p:nvSpPr>
        <p:spPr/>
        <p:txBody>
          <a:bodyPr/>
          <a:lstStyle/>
          <a:p>
            <a:fld id="{CE58CB1E-F828-4F11-99E0-327109AF9DA4}" type="slidenum">
              <a:rPr lang="de-DE" smtClean="0">
                <a:solidFill>
                  <a:prstClr val="black"/>
                </a:solidFill>
              </a:rPr>
              <a:pPr/>
              <a:t>17</a:t>
            </a:fld>
            <a:endParaRPr lang="de-DE" dirty="0">
              <a:solidFill>
                <a:prstClr val="black"/>
              </a:solidFill>
            </a:endParaRPr>
          </a:p>
        </p:txBody>
      </p:sp>
    </p:spTree>
    <p:extLst>
      <p:ext uri="{BB962C8B-B14F-4D97-AF65-F5344CB8AC3E}">
        <p14:creationId xmlns:p14="http://schemas.microsoft.com/office/powerpoint/2010/main" val="1749622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25451" y="1126183"/>
            <a:ext cx="11345332" cy="428297"/>
          </a:xfrm>
        </p:spPr>
        <p:txBody>
          <a:bodyPr/>
          <a:lstStyle/>
          <a:p>
            <a:r>
              <a:rPr lang="de-DE" dirty="0"/>
              <a:t>Additional </a:t>
            </a:r>
            <a:r>
              <a:rPr lang="de-DE" dirty="0" err="1"/>
              <a:t>features</a:t>
            </a:r>
            <a:r>
              <a:rPr lang="de-DE" dirty="0"/>
              <a:t> – </a:t>
            </a:r>
            <a:r>
              <a:rPr lang="de-DE" dirty="0" err="1"/>
              <a:t>Step</a:t>
            </a:r>
            <a:r>
              <a:rPr lang="de-DE" dirty="0"/>
              <a:t> </a:t>
            </a:r>
            <a:r>
              <a:rPr lang="de-DE" dirty="0" err="1"/>
              <a:t>counting</a:t>
            </a:r>
            <a:br>
              <a:rPr lang="de-DE" dirty="0"/>
            </a:br>
            <a:endParaRPr lang="de-DE" dirty="0"/>
          </a:p>
        </p:txBody>
      </p:sp>
      <p:sp>
        <p:nvSpPr>
          <p:cNvPr id="3" name="Inhaltsplatzhalter 2"/>
          <p:cNvSpPr>
            <a:spLocks noGrp="1"/>
          </p:cNvSpPr>
          <p:nvPr>
            <p:ph idx="10"/>
          </p:nvPr>
        </p:nvSpPr>
        <p:spPr>
          <a:xfrm>
            <a:off x="425451" y="1978720"/>
            <a:ext cx="5271964" cy="3683526"/>
          </a:xfrm>
        </p:spPr>
        <p:txBody>
          <a:bodyPr/>
          <a:lstStyle/>
          <a:p>
            <a:pPr marL="342900" indent="-342900">
              <a:buFont typeface="Arial" panose="020B0604020202020204" pitchFamily="34" charset="0"/>
              <a:buChar char="•"/>
            </a:pPr>
            <a:r>
              <a:rPr lang="de-DE" dirty="0"/>
              <a:t>Fundamental </a:t>
            </a:r>
            <a:r>
              <a:rPr lang="de-DE" dirty="0" err="1"/>
              <a:t>idea</a:t>
            </a:r>
            <a:r>
              <a:rPr lang="de-DE" dirty="0"/>
              <a:t>: </a:t>
            </a:r>
            <a:br>
              <a:rPr lang="de-DE" dirty="0"/>
            </a:br>
            <a:r>
              <a:rPr lang="de-DE" dirty="0"/>
              <a:t>- Find </a:t>
            </a:r>
            <a:r>
              <a:rPr lang="de-DE" dirty="0" err="1"/>
              <a:t>local</a:t>
            </a:r>
            <a:r>
              <a:rPr lang="de-DE" dirty="0"/>
              <a:t> </a:t>
            </a:r>
            <a:r>
              <a:rPr lang="de-DE" dirty="0" err="1"/>
              <a:t>maxima</a:t>
            </a:r>
            <a:r>
              <a:rPr lang="de-DE" dirty="0"/>
              <a:t> (</a:t>
            </a:r>
            <a:r>
              <a:rPr lang="de-DE" dirty="0" err="1"/>
              <a:t>peaks</a:t>
            </a:r>
            <a:r>
              <a:rPr lang="de-DE" dirty="0"/>
              <a:t>) in </a:t>
            </a:r>
            <a:r>
              <a:rPr lang="de-DE" dirty="0" err="1"/>
              <a:t>data</a:t>
            </a:r>
            <a:r>
              <a:rPr lang="de-DE" dirty="0"/>
              <a:t> </a:t>
            </a:r>
            <a:r>
              <a:rPr lang="de-DE" dirty="0" err="1"/>
              <a:t>sequence</a:t>
            </a:r>
            <a:br>
              <a:rPr lang="de-DE" dirty="0"/>
            </a:br>
            <a:r>
              <a:rPr lang="de-DE" dirty="0"/>
              <a:t>- </a:t>
            </a:r>
            <a:r>
              <a:rPr lang="de-DE" dirty="0" err="1"/>
              <a:t>Use</a:t>
            </a:r>
            <a:r>
              <a:rPr lang="de-DE" dirty="0"/>
              <a:t> SVM </a:t>
            </a:r>
            <a:r>
              <a:rPr lang="de-DE" dirty="0" err="1"/>
              <a:t>instead</a:t>
            </a:r>
            <a:r>
              <a:rPr lang="de-DE" dirty="0"/>
              <a:t> </a:t>
            </a:r>
            <a:r>
              <a:rPr lang="de-DE" dirty="0" err="1"/>
              <a:t>of</a:t>
            </a:r>
            <a:r>
              <a:rPr lang="de-DE" dirty="0"/>
              <a:t> </a:t>
            </a:r>
            <a:r>
              <a:rPr lang="de-DE" dirty="0" err="1"/>
              <a:t>triaxial</a:t>
            </a:r>
            <a:r>
              <a:rPr lang="de-DE" dirty="0"/>
              <a:t> </a:t>
            </a:r>
            <a:r>
              <a:rPr lang="de-DE" dirty="0" err="1"/>
              <a:t>data</a:t>
            </a:r>
            <a:endParaRPr lang="de-DE" dirty="0"/>
          </a:p>
          <a:p>
            <a:pPr marL="342900" indent="-342900">
              <a:buFont typeface="Arial" panose="020B0604020202020204" pitchFamily="34" charset="0"/>
              <a:buChar char="•"/>
            </a:pPr>
            <a:r>
              <a:rPr lang="de-DE" dirty="0" err="1"/>
              <a:t>Tunable</a:t>
            </a:r>
            <a:r>
              <a:rPr lang="de-DE" dirty="0"/>
              <a:t> </a:t>
            </a:r>
            <a:r>
              <a:rPr lang="de-DE" dirty="0" err="1"/>
              <a:t>parameters</a:t>
            </a:r>
            <a:r>
              <a:rPr lang="de-DE" dirty="0"/>
              <a:t>:</a:t>
            </a:r>
            <a:br>
              <a:rPr lang="de-DE" dirty="0"/>
            </a:br>
            <a:r>
              <a:rPr lang="de-DE" dirty="0"/>
              <a:t>- Minimum </a:t>
            </a:r>
            <a:r>
              <a:rPr lang="de-DE" dirty="0" err="1"/>
              <a:t>distance</a:t>
            </a:r>
            <a:r>
              <a:rPr lang="de-DE" dirty="0"/>
              <a:t> </a:t>
            </a:r>
            <a:r>
              <a:rPr lang="de-DE" dirty="0" err="1"/>
              <a:t>between</a:t>
            </a:r>
            <a:r>
              <a:rPr lang="de-DE" dirty="0"/>
              <a:t> </a:t>
            </a:r>
            <a:r>
              <a:rPr lang="de-DE" dirty="0" err="1"/>
              <a:t>peaks</a:t>
            </a:r>
            <a:br>
              <a:rPr lang="de-DE" dirty="0"/>
            </a:br>
            <a:r>
              <a:rPr lang="de-DE" dirty="0"/>
              <a:t>- Minimum </a:t>
            </a:r>
            <a:r>
              <a:rPr lang="de-DE" dirty="0" err="1"/>
              <a:t>peak</a:t>
            </a:r>
            <a:r>
              <a:rPr lang="de-DE" dirty="0"/>
              <a:t> </a:t>
            </a:r>
            <a:r>
              <a:rPr lang="de-DE" dirty="0" err="1"/>
              <a:t>height</a:t>
            </a:r>
            <a:br>
              <a:rPr lang="de-DE" dirty="0"/>
            </a:br>
            <a:r>
              <a:rPr lang="de-DE" dirty="0"/>
              <a:t>- Level </a:t>
            </a:r>
            <a:r>
              <a:rPr lang="de-DE" dirty="0" err="1"/>
              <a:t>of</a:t>
            </a:r>
            <a:r>
              <a:rPr lang="de-DE" dirty="0"/>
              <a:t> </a:t>
            </a:r>
            <a:r>
              <a:rPr lang="de-DE" dirty="0" err="1"/>
              <a:t>Gaussian</a:t>
            </a:r>
            <a:r>
              <a:rPr lang="de-DE" dirty="0"/>
              <a:t> </a:t>
            </a:r>
            <a:r>
              <a:rPr lang="de-DE" dirty="0" err="1"/>
              <a:t>smoothing</a:t>
            </a:r>
            <a:br>
              <a:rPr lang="de-DE" dirty="0"/>
            </a:br>
            <a:r>
              <a:rPr lang="de-DE" dirty="0">
                <a:solidFill>
                  <a:srgbClr val="FF0000"/>
                </a:solidFill>
              </a:rPr>
              <a:t>-</a:t>
            </a:r>
            <a:r>
              <a:rPr lang="de-DE" dirty="0"/>
              <a:t> </a:t>
            </a:r>
            <a:r>
              <a:rPr lang="de-DE" dirty="0" err="1">
                <a:solidFill>
                  <a:srgbClr val="FF0000"/>
                </a:solidFill>
              </a:rPr>
              <a:t>Length</a:t>
            </a:r>
            <a:r>
              <a:rPr lang="de-DE" dirty="0">
                <a:solidFill>
                  <a:srgbClr val="FF0000"/>
                </a:solidFill>
              </a:rPr>
              <a:t> </a:t>
            </a:r>
            <a:r>
              <a:rPr lang="de-DE" dirty="0" err="1">
                <a:solidFill>
                  <a:srgbClr val="FF0000"/>
                </a:solidFill>
              </a:rPr>
              <a:t>of</a:t>
            </a:r>
            <a:r>
              <a:rPr lang="de-DE" dirty="0">
                <a:solidFill>
                  <a:srgbClr val="FF0000"/>
                </a:solidFill>
              </a:rPr>
              <a:t> </a:t>
            </a:r>
            <a:r>
              <a:rPr lang="de-DE" dirty="0" err="1">
                <a:solidFill>
                  <a:srgbClr val="FF0000"/>
                </a:solidFill>
              </a:rPr>
              <a:t>the</a:t>
            </a:r>
            <a:r>
              <a:rPr lang="de-DE" dirty="0">
                <a:solidFill>
                  <a:srgbClr val="FF0000"/>
                </a:solidFill>
              </a:rPr>
              <a:t> </a:t>
            </a:r>
            <a:r>
              <a:rPr lang="de-DE" dirty="0" err="1">
                <a:solidFill>
                  <a:srgbClr val="FF0000"/>
                </a:solidFill>
              </a:rPr>
              <a:t>data</a:t>
            </a:r>
            <a:r>
              <a:rPr lang="de-DE" dirty="0">
                <a:solidFill>
                  <a:srgbClr val="FF0000"/>
                </a:solidFill>
              </a:rPr>
              <a:t> </a:t>
            </a:r>
            <a:r>
              <a:rPr lang="de-DE" dirty="0" err="1">
                <a:solidFill>
                  <a:srgbClr val="FF0000"/>
                </a:solidFill>
              </a:rPr>
              <a:t>sequence</a:t>
            </a:r>
            <a:endParaRPr lang="de-DE" dirty="0">
              <a:solidFill>
                <a:srgbClr val="FF0000"/>
              </a:solidFill>
            </a:endParaRPr>
          </a:p>
          <a:p>
            <a:pPr marL="342900" indent="-342900">
              <a:buFont typeface="Arial" panose="020B0604020202020204" pitchFamily="34" charset="0"/>
              <a:buChar char="•"/>
            </a:pPr>
            <a:endParaRPr lang="de-DE" dirty="0"/>
          </a:p>
        </p:txBody>
      </p:sp>
      <p:pic>
        <p:nvPicPr>
          <p:cNvPr id="6" name="圖片 5">
            <a:extLst>
              <a:ext uri="{FF2B5EF4-FFF2-40B4-BE49-F238E27FC236}">
                <a16:creationId xmlns:a16="http://schemas.microsoft.com/office/drawing/2014/main" id="{6CCADE8E-F8A1-4342-95C3-057CE458AD9B}"/>
              </a:ext>
            </a:extLst>
          </p:cNvPr>
          <p:cNvPicPr>
            <a:picLocks noChangeAspect="1"/>
          </p:cNvPicPr>
          <p:nvPr/>
        </p:nvPicPr>
        <p:blipFill>
          <a:blip r:embed="rId3"/>
          <a:stretch>
            <a:fillRect/>
          </a:stretch>
        </p:blipFill>
        <p:spPr>
          <a:xfrm>
            <a:off x="6233746" y="1978720"/>
            <a:ext cx="4876535" cy="3683526"/>
          </a:xfrm>
          <a:prstGeom prst="rect">
            <a:avLst/>
          </a:prstGeom>
        </p:spPr>
      </p:pic>
      <p:sp>
        <p:nvSpPr>
          <p:cNvPr id="2" name="投影片編號版面配置區 1">
            <a:extLst>
              <a:ext uri="{FF2B5EF4-FFF2-40B4-BE49-F238E27FC236}">
                <a16:creationId xmlns:a16="http://schemas.microsoft.com/office/drawing/2014/main" id="{36F71110-37A9-3946-8A9F-2C8CDE2607BF}"/>
              </a:ext>
            </a:extLst>
          </p:cNvPr>
          <p:cNvSpPr>
            <a:spLocks noGrp="1"/>
          </p:cNvSpPr>
          <p:nvPr>
            <p:ph type="sldNum" sz="quarter" idx="11"/>
          </p:nvPr>
        </p:nvSpPr>
        <p:spPr/>
        <p:txBody>
          <a:bodyPr/>
          <a:lstStyle/>
          <a:p>
            <a:fld id="{CE58CB1E-F828-4F11-99E0-327109AF9DA4}" type="slidenum">
              <a:rPr lang="de-DE" smtClean="0">
                <a:solidFill>
                  <a:prstClr val="black"/>
                </a:solidFill>
              </a:rPr>
              <a:pPr/>
              <a:t>18</a:t>
            </a:fld>
            <a:endParaRPr lang="de-DE" dirty="0">
              <a:solidFill>
                <a:prstClr val="black"/>
              </a:solidFill>
            </a:endParaRPr>
          </a:p>
        </p:txBody>
      </p:sp>
    </p:spTree>
    <p:extLst>
      <p:ext uri="{BB962C8B-B14F-4D97-AF65-F5344CB8AC3E}">
        <p14:creationId xmlns:p14="http://schemas.microsoft.com/office/powerpoint/2010/main" val="1301752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F368586E-2FB4-C54B-A851-6F52BFEBC7C0}"/>
              </a:ext>
            </a:extLst>
          </p:cNvPr>
          <p:cNvPicPr>
            <a:picLocks noChangeAspect="1"/>
          </p:cNvPicPr>
          <p:nvPr/>
        </p:nvPicPr>
        <p:blipFill>
          <a:blip r:embed="rId3"/>
          <a:stretch>
            <a:fillRect/>
          </a:stretch>
        </p:blipFill>
        <p:spPr>
          <a:xfrm>
            <a:off x="1262739" y="2665428"/>
            <a:ext cx="3986268" cy="2996819"/>
          </a:xfrm>
          <a:prstGeom prst="rect">
            <a:avLst/>
          </a:prstGeom>
        </p:spPr>
      </p:pic>
      <p:sp>
        <p:nvSpPr>
          <p:cNvPr id="5" name="Titel 4"/>
          <p:cNvSpPr>
            <a:spLocks noGrp="1"/>
          </p:cNvSpPr>
          <p:nvPr>
            <p:ph type="title"/>
          </p:nvPr>
        </p:nvSpPr>
        <p:spPr>
          <a:xfrm>
            <a:off x="425451" y="1126183"/>
            <a:ext cx="11345332" cy="428297"/>
          </a:xfrm>
        </p:spPr>
        <p:txBody>
          <a:bodyPr/>
          <a:lstStyle/>
          <a:p>
            <a:r>
              <a:rPr lang="de-DE" dirty="0"/>
              <a:t>Additional </a:t>
            </a:r>
            <a:r>
              <a:rPr lang="de-DE" dirty="0" err="1"/>
              <a:t>features</a:t>
            </a:r>
            <a:r>
              <a:rPr lang="de-DE" dirty="0"/>
              <a:t> – </a:t>
            </a:r>
            <a:r>
              <a:rPr lang="de-DE" dirty="0" err="1"/>
              <a:t>Step</a:t>
            </a:r>
            <a:r>
              <a:rPr lang="de-DE" dirty="0"/>
              <a:t> </a:t>
            </a:r>
            <a:r>
              <a:rPr lang="de-DE" dirty="0" err="1"/>
              <a:t>counting</a:t>
            </a:r>
            <a:br>
              <a:rPr lang="de-DE" dirty="0"/>
            </a:br>
            <a:endParaRPr lang="de-DE" dirty="0"/>
          </a:p>
        </p:txBody>
      </p:sp>
      <p:sp>
        <p:nvSpPr>
          <p:cNvPr id="3" name="Inhaltsplatzhalter 2"/>
          <p:cNvSpPr>
            <a:spLocks noGrp="1"/>
          </p:cNvSpPr>
          <p:nvPr>
            <p:ph idx="10"/>
          </p:nvPr>
        </p:nvSpPr>
        <p:spPr>
          <a:xfrm>
            <a:off x="425451" y="1978719"/>
            <a:ext cx="11345332" cy="4404495"/>
          </a:xfrm>
        </p:spPr>
        <p:txBody>
          <a:bodyPr/>
          <a:lstStyle/>
          <a:p>
            <a:pPr marL="342900" indent="-342900">
              <a:buFont typeface="Arial" panose="020B0604020202020204" pitchFamily="34" charset="0"/>
              <a:buChar char="•"/>
            </a:pPr>
            <a:r>
              <a:rPr lang="de-DE" dirty="0" err="1"/>
              <a:t>Length</a:t>
            </a:r>
            <a:r>
              <a:rPr lang="de-DE" dirty="0"/>
              <a:t> </a:t>
            </a:r>
            <a:r>
              <a:rPr lang="de-DE" dirty="0" err="1"/>
              <a:t>of</a:t>
            </a:r>
            <a:r>
              <a:rPr lang="de-DE" dirty="0"/>
              <a:t> </a:t>
            </a:r>
            <a:r>
              <a:rPr lang="de-DE" dirty="0" err="1"/>
              <a:t>the</a:t>
            </a:r>
            <a:r>
              <a:rPr lang="de-DE" dirty="0"/>
              <a:t> </a:t>
            </a:r>
            <a:r>
              <a:rPr lang="de-DE" dirty="0" err="1"/>
              <a:t>data</a:t>
            </a:r>
            <a:r>
              <a:rPr lang="de-DE" dirty="0"/>
              <a:t> </a:t>
            </a:r>
            <a:r>
              <a:rPr lang="de-DE" dirty="0" err="1"/>
              <a:t>sequence</a:t>
            </a:r>
            <a:r>
              <a:rPr lang="de-DE" dirty="0"/>
              <a:t> </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r>
              <a:rPr lang="de-DE" dirty="0"/>
              <a:t>		128 </a:t>
            </a:r>
            <a:r>
              <a:rPr lang="de-DE" dirty="0" err="1"/>
              <a:t>data</a:t>
            </a:r>
            <a:r>
              <a:rPr lang="de-DE" dirty="0"/>
              <a:t> </a:t>
            </a:r>
            <a:r>
              <a:rPr lang="de-DE" dirty="0" err="1"/>
              <a:t>points</a:t>
            </a:r>
            <a:r>
              <a:rPr lang="de-DE" dirty="0"/>
              <a:t> (=0.8s)			         1280 </a:t>
            </a:r>
            <a:r>
              <a:rPr lang="de-DE" dirty="0" err="1"/>
              <a:t>data</a:t>
            </a:r>
            <a:r>
              <a:rPr lang="de-DE" dirty="0"/>
              <a:t> </a:t>
            </a:r>
            <a:r>
              <a:rPr lang="de-DE" dirty="0" err="1"/>
              <a:t>points</a:t>
            </a:r>
            <a:r>
              <a:rPr lang="de-DE" dirty="0"/>
              <a:t> (=8s)</a:t>
            </a:r>
          </a:p>
        </p:txBody>
      </p:sp>
      <p:pic>
        <p:nvPicPr>
          <p:cNvPr id="4" name="圖片 3">
            <a:extLst>
              <a:ext uri="{FF2B5EF4-FFF2-40B4-BE49-F238E27FC236}">
                <a16:creationId xmlns:a16="http://schemas.microsoft.com/office/drawing/2014/main" id="{A84BD609-F9B6-B54C-B063-B5EC4715D72A}"/>
              </a:ext>
            </a:extLst>
          </p:cNvPr>
          <p:cNvPicPr>
            <a:picLocks noChangeAspect="1"/>
          </p:cNvPicPr>
          <p:nvPr/>
        </p:nvPicPr>
        <p:blipFill>
          <a:blip r:embed="rId4"/>
          <a:stretch>
            <a:fillRect/>
          </a:stretch>
        </p:blipFill>
        <p:spPr>
          <a:xfrm>
            <a:off x="6534703" y="2665427"/>
            <a:ext cx="3983923" cy="2996819"/>
          </a:xfrm>
          <a:prstGeom prst="rect">
            <a:avLst/>
          </a:prstGeom>
        </p:spPr>
      </p:pic>
      <p:sp>
        <p:nvSpPr>
          <p:cNvPr id="7" name="橢圓 6">
            <a:extLst>
              <a:ext uri="{FF2B5EF4-FFF2-40B4-BE49-F238E27FC236}">
                <a16:creationId xmlns:a16="http://schemas.microsoft.com/office/drawing/2014/main" id="{B61569AA-0953-6B46-AC9E-2C3F758CE414}"/>
              </a:ext>
            </a:extLst>
          </p:cNvPr>
          <p:cNvSpPr/>
          <p:nvPr/>
        </p:nvSpPr>
        <p:spPr>
          <a:xfrm>
            <a:off x="2244561" y="3087782"/>
            <a:ext cx="149470" cy="149469"/>
          </a:xfrm>
          <a:prstGeom prst="ellipse">
            <a:avLst/>
          </a:prstGeom>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kumimoji="1" lang="zh-TW" altLang="en-US" dirty="0"/>
          </a:p>
        </p:txBody>
      </p:sp>
      <p:sp>
        <p:nvSpPr>
          <p:cNvPr id="8" name="橢圓 7">
            <a:extLst>
              <a:ext uri="{FF2B5EF4-FFF2-40B4-BE49-F238E27FC236}">
                <a16:creationId xmlns:a16="http://schemas.microsoft.com/office/drawing/2014/main" id="{B431B7F6-2F31-8545-A9A8-2E23BBBE7D00}"/>
              </a:ext>
            </a:extLst>
          </p:cNvPr>
          <p:cNvSpPr/>
          <p:nvPr/>
        </p:nvSpPr>
        <p:spPr>
          <a:xfrm>
            <a:off x="4281420" y="4089101"/>
            <a:ext cx="149470" cy="149469"/>
          </a:xfrm>
          <a:prstGeom prst="ellipse">
            <a:avLst/>
          </a:prstGeom>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kumimoji="1" lang="zh-TW" altLang="en-US" dirty="0"/>
          </a:p>
        </p:txBody>
      </p:sp>
      <p:cxnSp>
        <p:nvCxnSpPr>
          <p:cNvPr id="10" name="直線箭頭接點 9">
            <a:extLst>
              <a:ext uri="{FF2B5EF4-FFF2-40B4-BE49-F238E27FC236}">
                <a16:creationId xmlns:a16="http://schemas.microsoft.com/office/drawing/2014/main" id="{03AFA0B3-AE95-7B42-817C-F453359ECDD7}"/>
              </a:ext>
            </a:extLst>
          </p:cNvPr>
          <p:cNvCxnSpPr>
            <a:cxnSpLocks/>
          </p:cNvCxnSpPr>
          <p:nvPr/>
        </p:nvCxnSpPr>
        <p:spPr>
          <a:xfrm>
            <a:off x="4039263" y="3578808"/>
            <a:ext cx="316893" cy="412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092C4A86-E759-DC4F-9686-84F3B7BD2D0F}"/>
              </a:ext>
            </a:extLst>
          </p:cNvPr>
          <p:cNvSpPr txBox="1"/>
          <p:nvPr/>
        </p:nvSpPr>
        <p:spPr>
          <a:xfrm>
            <a:off x="3657600" y="3368134"/>
            <a:ext cx="753411" cy="193002"/>
          </a:xfrm>
          <a:prstGeom prst="rect">
            <a:avLst/>
          </a:prstGeom>
          <a:noFill/>
        </p:spPr>
        <p:txBody>
          <a:bodyPr wrap="none" lIns="0" tIns="0" rIns="0" bIns="0" rtlCol="0">
            <a:spAutoFit/>
          </a:bodyPr>
          <a:lstStyle/>
          <a:p>
            <a:pPr>
              <a:lnSpc>
                <a:spcPct val="114000"/>
              </a:lnSpc>
            </a:pPr>
            <a:r>
              <a:rPr kumimoji="1" lang="de-DE" altLang="zh-TW" sz="1100" dirty="0">
                <a:solidFill>
                  <a:srgbClr val="FF0000"/>
                </a:solidFill>
                <a:latin typeface="+mn-lt"/>
              </a:rPr>
              <a:t>Invalid </a:t>
            </a:r>
            <a:r>
              <a:rPr kumimoji="1" lang="de-DE" altLang="zh-TW" sz="1100" dirty="0" err="1">
                <a:solidFill>
                  <a:srgbClr val="FF0000"/>
                </a:solidFill>
                <a:latin typeface="+mn-lt"/>
              </a:rPr>
              <a:t>peak</a:t>
            </a:r>
            <a:endParaRPr kumimoji="1" lang="zh-TW" altLang="en-US" sz="1100" dirty="0" err="1">
              <a:solidFill>
                <a:srgbClr val="FF0000"/>
              </a:solidFill>
              <a:latin typeface="+mn-lt"/>
            </a:endParaRPr>
          </a:p>
        </p:txBody>
      </p:sp>
      <p:sp>
        <p:nvSpPr>
          <p:cNvPr id="13" name="矩形 12">
            <a:extLst>
              <a:ext uri="{FF2B5EF4-FFF2-40B4-BE49-F238E27FC236}">
                <a16:creationId xmlns:a16="http://schemas.microsoft.com/office/drawing/2014/main" id="{6CCFAE7D-E458-044D-A03C-32770F078F09}"/>
              </a:ext>
            </a:extLst>
          </p:cNvPr>
          <p:cNvSpPr/>
          <p:nvPr/>
        </p:nvSpPr>
        <p:spPr>
          <a:xfrm>
            <a:off x="7044856" y="2830664"/>
            <a:ext cx="262393" cy="2639833"/>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kumimoji="1" lang="zh-TW" altLang="en-US" dirty="0"/>
          </a:p>
        </p:txBody>
      </p:sp>
      <p:sp>
        <p:nvSpPr>
          <p:cNvPr id="14" name="向左箭號 13">
            <a:extLst>
              <a:ext uri="{FF2B5EF4-FFF2-40B4-BE49-F238E27FC236}">
                <a16:creationId xmlns:a16="http://schemas.microsoft.com/office/drawing/2014/main" id="{0E71BFCE-EC12-5A43-B2D4-72E74B1E7F25}"/>
              </a:ext>
            </a:extLst>
          </p:cNvPr>
          <p:cNvSpPr/>
          <p:nvPr/>
        </p:nvSpPr>
        <p:spPr>
          <a:xfrm>
            <a:off x="5249007" y="3991555"/>
            <a:ext cx="1182206" cy="247015"/>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kumimoji="1" lang="zh-TW" altLang="en-US" dirty="0"/>
          </a:p>
        </p:txBody>
      </p:sp>
      <p:sp>
        <p:nvSpPr>
          <p:cNvPr id="15" name="矩形 14">
            <a:extLst>
              <a:ext uri="{FF2B5EF4-FFF2-40B4-BE49-F238E27FC236}">
                <a16:creationId xmlns:a16="http://schemas.microsoft.com/office/drawing/2014/main" id="{86E72704-684D-1342-9B0D-7C8E9D41A3F4}"/>
              </a:ext>
            </a:extLst>
          </p:cNvPr>
          <p:cNvSpPr/>
          <p:nvPr/>
        </p:nvSpPr>
        <p:spPr>
          <a:xfrm>
            <a:off x="1757238" y="2830664"/>
            <a:ext cx="3183805" cy="2639833"/>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kumimoji="1" lang="zh-TW" altLang="en-US" dirty="0"/>
          </a:p>
        </p:txBody>
      </p:sp>
      <p:sp>
        <p:nvSpPr>
          <p:cNvPr id="6" name="投影片編號版面配置區 5">
            <a:extLst>
              <a:ext uri="{FF2B5EF4-FFF2-40B4-BE49-F238E27FC236}">
                <a16:creationId xmlns:a16="http://schemas.microsoft.com/office/drawing/2014/main" id="{8BD854F7-7B6D-F34A-B1C4-DEE5E79FA6B7}"/>
              </a:ext>
            </a:extLst>
          </p:cNvPr>
          <p:cNvSpPr>
            <a:spLocks noGrp="1"/>
          </p:cNvSpPr>
          <p:nvPr>
            <p:ph type="sldNum" sz="quarter" idx="11"/>
          </p:nvPr>
        </p:nvSpPr>
        <p:spPr/>
        <p:txBody>
          <a:bodyPr/>
          <a:lstStyle/>
          <a:p>
            <a:fld id="{CE58CB1E-F828-4F11-99E0-327109AF9DA4}" type="slidenum">
              <a:rPr lang="de-DE" smtClean="0">
                <a:solidFill>
                  <a:prstClr val="black"/>
                </a:solidFill>
              </a:rPr>
              <a:pPr/>
              <a:t>19</a:t>
            </a:fld>
            <a:endParaRPr lang="de-DE" dirty="0">
              <a:solidFill>
                <a:prstClr val="black"/>
              </a:solidFill>
            </a:endParaRPr>
          </a:p>
        </p:txBody>
      </p:sp>
    </p:spTree>
    <p:extLst>
      <p:ext uri="{BB962C8B-B14F-4D97-AF65-F5344CB8AC3E}">
        <p14:creationId xmlns:p14="http://schemas.microsoft.com/office/powerpoint/2010/main" val="3149498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4"/>
          <p:cNvSpPr>
            <a:spLocks noGrp="1"/>
          </p:cNvSpPr>
          <p:nvPr>
            <p:ph type="title"/>
          </p:nvPr>
        </p:nvSpPr>
        <p:spPr>
          <a:xfrm>
            <a:off x="425451" y="1126183"/>
            <a:ext cx="11345332" cy="410369"/>
          </a:xfrm>
        </p:spPr>
        <p:txBody>
          <a:bodyPr/>
          <a:lstStyle/>
          <a:p>
            <a:r>
              <a:rPr lang="de-DE" dirty="0"/>
              <a:t>Outline</a:t>
            </a:r>
          </a:p>
        </p:txBody>
      </p:sp>
      <p:sp>
        <p:nvSpPr>
          <p:cNvPr id="22" name="Inhaltsplatzhalter 2"/>
          <p:cNvSpPr>
            <a:spLocks noGrp="1"/>
          </p:cNvSpPr>
          <p:nvPr>
            <p:ph idx="10"/>
          </p:nvPr>
        </p:nvSpPr>
        <p:spPr>
          <a:xfrm>
            <a:off x="425451" y="1714500"/>
            <a:ext cx="11345332" cy="4615961"/>
          </a:xfrm>
        </p:spPr>
        <p:txBody>
          <a:bodyPr/>
          <a:lstStyle/>
          <a:p>
            <a:pPr>
              <a:lnSpc>
                <a:spcPct val="100000"/>
              </a:lnSpc>
            </a:pPr>
            <a:r>
              <a:rPr lang="en-AU" b="1" dirty="0"/>
              <a:t>Concept design in </a:t>
            </a:r>
            <a:r>
              <a:rPr lang="en-AU" b="1" dirty="0" err="1"/>
              <a:t>Matlab</a:t>
            </a:r>
            <a:br>
              <a:rPr lang="en-AU" dirty="0"/>
            </a:br>
            <a:r>
              <a:rPr lang="en-AU" dirty="0"/>
              <a:t>- Data analysis</a:t>
            </a:r>
            <a:br>
              <a:rPr lang="en-AU" dirty="0"/>
            </a:br>
            <a:r>
              <a:rPr lang="en-AU" dirty="0"/>
              <a:t>- Model design</a:t>
            </a:r>
          </a:p>
          <a:p>
            <a:pPr>
              <a:lnSpc>
                <a:spcPct val="100000"/>
              </a:lnSpc>
            </a:pPr>
            <a:r>
              <a:rPr lang="en-AU" b="1" dirty="0"/>
              <a:t>Model building in </a:t>
            </a:r>
            <a:r>
              <a:rPr lang="en-AU" b="1" dirty="0" err="1"/>
              <a:t>Tensorflow</a:t>
            </a:r>
            <a:br>
              <a:rPr lang="en-AU" dirty="0"/>
            </a:br>
            <a:r>
              <a:rPr lang="en-AU" dirty="0"/>
              <a:t>- Neural Network classifier</a:t>
            </a:r>
          </a:p>
          <a:p>
            <a:pPr>
              <a:lnSpc>
                <a:spcPct val="100000"/>
              </a:lnSpc>
            </a:pPr>
            <a:r>
              <a:rPr lang="de-DE" altLang="zh-CN" b="1" dirty="0" err="1"/>
              <a:t>Recognized</a:t>
            </a:r>
            <a:r>
              <a:rPr lang="de-DE" altLang="zh-CN" b="1" dirty="0"/>
              <a:t> </a:t>
            </a:r>
            <a:r>
              <a:rPr lang="de-DE" altLang="zh-CN" b="1" dirty="0" err="1"/>
              <a:t>activities</a:t>
            </a:r>
            <a:endParaRPr lang="de-DE" altLang="zh-CN" b="1" dirty="0"/>
          </a:p>
          <a:p>
            <a:pPr>
              <a:lnSpc>
                <a:spcPct val="100000"/>
              </a:lnSpc>
            </a:pPr>
            <a:r>
              <a:rPr lang="en-AU" altLang="zh-TW" b="1" dirty="0"/>
              <a:t>Android-App development</a:t>
            </a:r>
            <a:br>
              <a:rPr lang="en-AU" altLang="zh-TW" b="1" dirty="0"/>
            </a:br>
            <a:r>
              <a:rPr lang="en-AU" altLang="zh-TW" dirty="0"/>
              <a:t>- Backend: </a:t>
            </a:r>
            <a:r>
              <a:rPr lang="en-AU" altLang="zh-TW" dirty="0" err="1"/>
              <a:t>Matlab</a:t>
            </a:r>
            <a:r>
              <a:rPr lang="en-AU" altLang="zh-TW" dirty="0"/>
              <a:t> functions re-implemented, manually</a:t>
            </a:r>
            <a:br>
              <a:rPr lang="en-AU" altLang="zh-TW" dirty="0"/>
            </a:br>
            <a:r>
              <a:rPr lang="en-AU" altLang="zh-TW" dirty="0"/>
              <a:t>- Integration of the </a:t>
            </a:r>
            <a:r>
              <a:rPr lang="en-AU" altLang="zh-TW" dirty="0" err="1"/>
              <a:t>Tensorflow</a:t>
            </a:r>
            <a:r>
              <a:rPr lang="en-AU" altLang="zh-TW" dirty="0"/>
              <a:t>-model</a:t>
            </a:r>
            <a:br>
              <a:rPr lang="en-AU" altLang="zh-TW" dirty="0"/>
            </a:br>
            <a:r>
              <a:rPr lang="en-AU" altLang="zh-TW" dirty="0"/>
              <a:t>- Graphical User Interface (GUI)</a:t>
            </a:r>
          </a:p>
          <a:p>
            <a:pPr>
              <a:lnSpc>
                <a:spcPct val="100000"/>
              </a:lnSpc>
            </a:pPr>
            <a:r>
              <a:rPr lang="de-DE" altLang="zh-CN" b="1" dirty="0"/>
              <a:t>Additional Features</a:t>
            </a:r>
            <a:br>
              <a:rPr lang="de-DE" altLang="zh-CN" dirty="0"/>
            </a:br>
            <a:r>
              <a:rPr lang="de-DE" altLang="zh-CN" dirty="0"/>
              <a:t>- </a:t>
            </a:r>
            <a:r>
              <a:rPr lang="de-DE" altLang="zh-CN" dirty="0" err="1"/>
              <a:t>Step</a:t>
            </a:r>
            <a:r>
              <a:rPr lang="de-DE" altLang="zh-CN" dirty="0"/>
              <a:t> </a:t>
            </a:r>
            <a:r>
              <a:rPr lang="de-DE" altLang="zh-CN" dirty="0" err="1"/>
              <a:t>counting</a:t>
            </a:r>
            <a:br>
              <a:rPr lang="de-DE" altLang="zh-CN" dirty="0"/>
            </a:br>
            <a:r>
              <a:rPr lang="de-DE" altLang="zh-CN" dirty="0"/>
              <a:t>- State </a:t>
            </a:r>
            <a:r>
              <a:rPr lang="de-DE" altLang="zh-CN" dirty="0" err="1"/>
              <a:t>stabilisation</a:t>
            </a:r>
            <a:endParaRPr lang="de-DE" altLang="zh-CN" dirty="0"/>
          </a:p>
          <a:p>
            <a:pPr>
              <a:lnSpc>
                <a:spcPct val="100000"/>
              </a:lnSpc>
            </a:pPr>
            <a:r>
              <a:rPr lang="de-DE" altLang="zh-CN" b="1" dirty="0" err="1"/>
              <a:t>Conclusion</a:t>
            </a:r>
            <a:br>
              <a:rPr lang="de-DE" altLang="zh-CN" dirty="0"/>
            </a:br>
            <a:r>
              <a:rPr lang="de-DE" altLang="zh-CN" dirty="0"/>
              <a:t>- Pros </a:t>
            </a:r>
            <a:r>
              <a:rPr lang="de-DE" altLang="zh-CN" dirty="0" err="1"/>
              <a:t>and</a:t>
            </a:r>
            <a:r>
              <a:rPr lang="de-DE" altLang="zh-CN" dirty="0"/>
              <a:t> </a:t>
            </a:r>
            <a:r>
              <a:rPr lang="de-DE" altLang="zh-CN" dirty="0" err="1"/>
              <a:t>Cons</a:t>
            </a:r>
            <a:r>
              <a:rPr lang="de-DE" altLang="zh-CN" dirty="0"/>
              <a:t> </a:t>
            </a:r>
            <a:r>
              <a:rPr lang="de-DE" altLang="zh-CN" dirty="0" err="1"/>
              <a:t>of</a:t>
            </a:r>
            <a:r>
              <a:rPr lang="de-DE" altLang="zh-CN" dirty="0"/>
              <a:t> </a:t>
            </a:r>
            <a:r>
              <a:rPr lang="de-DE" altLang="zh-CN" dirty="0" err="1"/>
              <a:t>our</a:t>
            </a:r>
            <a:r>
              <a:rPr lang="de-DE" altLang="zh-CN" dirty="0"/>
              <a:t> </a:t>
            </a:r>
            <a:r>
              <a:rPr lang="de-DE" altLang="zh-CN" dirty="0" err="1"/>
              <a:t>approach</a:t>
            </a:r>
            <a:br>
              <a:rPr lang="de-DE" altLang="zh-CN" dirty="0"/>
            </a:br>
            <a:r>
              <a:rPr lang="de-DE" altLang="zh-CN" dirty="0"/>
              <a:t>- Future </a:t>
            </a:r>
            <a:r>
              <a:rPr lang="de-DE" altLang="zh-CN" dirty="0" err="1"/>
              <a:t>work</a:t>
            </a:r>
            <a:br>
              <a:rPr lang="de-DE" altLang="zh-CN" dirty="0"/>
            </a:br>
            <a:r>
              <a:rPr lang="de-DE" altLang="zh-CN" dirty="0"/>
              <a:t>- Project </a:t>
            </a:r>
            <a:r>
              <a:rPr lang="de-DE" altLang="zh-CN" dirty="0" err="1"/>
              <a:t>schedule</a:t>
            </a:r>
            <a:endParaRPr lang="de-DE" altLang="zh-CN" dirty="0"/>
          </a:p>
          <a:p>
            <a:pPr marL="0" indent="0">
              <a:lnSpc>
                <a:spcPct val="100000"/>
              </a:lnSpc>
              <a:buNone/>
            </a:pPr>
            <a:endParaRPr lang="en-AU" dirty="0"/>
          </a:p>
        </p:txBody>
      </p:sp>
      <p:sp>
        <p:nvSpPr>
          <p:cNvPr id="2" name="投影片編號版面配置區 1">
            <a:extLst>
              <a:ext uri="{FF2B5EF4-FFF2-40B4-BE49-F238E27FC236}">
                <a16:creationId xmlns:a16="http://schemas.microsoft.com/office/drawing/2014/main" id="{E3C92BD1-9341-3041-9CD4-73312DA2ED07}"/>
              </a:ext>
            </a:extLst>
          </p:cNvPr>
          <p:cNvSpPr>
            <a:spLocks noGrp="1"/>
          </p:cNvSpPr>
          <p:nvPr>
            <p:ph type="sldNum" sz="quarter" idx="11"/>
          </p:nvPr>
        </p:nvSpPr>
        <p:spPr/>
        <p:txBody>
          <a:bodyPr/>
          <a:lstStyle/>
          <a:p>
            <a:fld id="{CE58CB1E-F828-4F11-99E0-327109AF9DA4}" type="slidenum">
              <a:rPr lang="de-DE" smtClean="0">
                <a:solidFill>
                  <a:prstClr val="black"/>
                </a:solidFill>
              </a:rPr>
              <a:pPr/>
              <a:t>2</a:t>
            </a:fld>
            <a:endParaRPr lang="de-DE" dirty="0">
              <a:solidFill>
                <a:prstClr val="black"/>
              </a:solidFill>
            </a:endParaRPr>
          </a:p>
        </p:txBody>
      </p:sp>
    </p:spTree>
    <p:extLst>
      <p:ext uri="{BB962C8B-B14F-4D97-AF65-F5344CB8AC3E}">
        <p14:creationId xmlns:p14="http://schemas.microsoft.com/office/powerpoint/2010/main" val="1614051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F368586E-2FB4-C54B-A851-6F52BFEBC7C0}"/>
              </a:ext>
            </a:extLst>
          </p:cNvPr>
          <p:cNvPicPr>
            <a:picLocks noChangeAspect="1"/>
          </p:cNvPicPr>
          <p:nvPr/>
        </p:nvPicPr>
        <p:blipFill>
          <a:blip r:embed="rId3"/>
          <a:stretch>
            <a:fillRect/>
          </a:stretch>
        </p:blipFill>
        <p:spPr>
          <a:xfrm>
            <a:off x="1262739" y="2665428"/>
            <a:ext cx="3986268" cy="2996819"/>
          </a:xfrm>
          <a:prstGeom prst="rect">
            <a:avLst/>
          </a:prstGeom>
        </p:spPr>
      </p:pic>
      <p:sp>
        <p:nvSpPr>
          <p:cNvPr id="5" name="Titel 4"/>
          <p:cNvSpPr>
            <a:spLocks noGrp="1"/>
          </p:cNvSpPr>
          <p:nvPr>
            <p:ph type="title"/>
          </p:nvPr>
        </p:nvSpPr>
        <p:spPr>
          <a:xfrm>
            <a:off x="425451" y="1126183"/>
            <a:ext cx="11345332" cy="428297"/>
          </a:xfrm>
        </p:spPr>
        <p:txBody>
          <a:bodyPr/>
          <a:lstStyle/>
          <a:p>
            <a:r>
              <a:rPr lang="de-DE" dirty="0"/>
              <a:t>Additional </a:t>
            </a:r>
            <a:r>
              <a:rPr lang="de-DE" dirty="0" err="1"/>
              <a:t>features</a:t>
            </a:r>
            <a:r>
              <a:rPr lang="de-DE" dirty="0"/>
              <a:t> – </a:t>
            </a:r>
            <a:r>
              <a:rPr lang="de-DE" dirty="0" err="1"/>
              <a:t>Step</a:t>
            </a:r>
            <a:r>
              <a:rPr lang="de-DE" dirty="0"/>
              <a:t> </a:t>
            </a:r>
            <a:r>
              <a:rPr lang="de-DE" dirty="0" err="1"/>
              <a:t>counting</a:t>
            </a:r>
            <a:br>
              <a:rPr lang="de-DE" dirty="0"/>
            </a:br>
            <a:endParaRPr lang="de-DE" dirty="0"/>
          </a:p>
        </p:txBody>
      </p:sp>
      <p:sp>
        <p:nvSpPr>
          <p:cNvPr id="3" name="Inhaltsplatzhalter 2"/>
          <p:cNvSpPr>
            <a:spLocks noGrp="1"/>
          </p:cNvSpPr>
          <p:nvPr>
            <p:ph idx="10"/>
          </p:nvPr>
        </p:nvSpPr>
        <p:spPr>
          <a:xfrm>
            <a:off x="425451" y="1978719"/>
            <a:ext cx="11345332" cy="4404495"/>
          </a:xfrm>
        </p:spPr>
        <p:txBody>
          <a:bodyPr/>
          <a:lstStyle/>
          <a:p>
            <a:pPr marL="342900" indent="-342900">
              <a:buFont typeface="Arial" panose="020B0604020202020204" pitchFamily="34" charset="0"/>
              <a:buChar char="•"/>
            </a:pPr>
            <a:r>
              <a:rPr lang="de-DE" dirty="0" err="1"/>
              <a:t>Length</a:t>
            </a:r>
            <a:r>
              <a:rPr lang="de-DE" dirty="0"/>
              <a:t> </a:t>
            </a:r>
            <a:r>
              <a:rPr lang="de-DE" dirty="0" err="1"/>
              <a:t>of</a:t>
            </a:r>
            <a:r>
              <a:rPr lang="de-DE" dirty="0"/>
              <a:t> </a:t>
            </a:r>
            <a:r>
              <a:rPr lang="de-DE" dirty="0" err="1"/>
              <a:t>the</a:t>
            </a:r>
            <a:r>
              <a:rPr lang="de-DE" dirty="0"/>
              <a:t> </a:t>
            </a:r>
            <a:r>
              <a:rPr lang="de-DE" dirty="0" err="1"/>
              <a:t>data</a:t>
            </a:r>
            <a:r>
              <a:rPr lang="de-DE" dirty="0"/>
              <a:t> </a:t>
            </a:r>
            <a:r>
              <a:rPr lang="de-DE" dirty="0" err="1"/>
              <a:t>sequence</a:t>
            </a:r>
            <a:r>
              <a:rPr lang="de-DE" dirty="0"/>
              <a:t> </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r>
              <a:rPr lang="de-DE" dirty="0"/>
              <a:t>		128 </a:t>
            </a:r>
            <a:r>
              <a:rPr lang="de-DE" dirty="0" err="1"/>
              <a:t>data</a:t>
            </a:r>
            <a:r>
              <a:rPr lang="de-DE" dirty="0"/>
              <a:t> </a:t>
            </a:r>
            <a:r>
              <a:rPr lang="de-DE" dirty="0" err="1"/>
              <a:t>points</a:t>
            </a:r>
            <a:r>
              <a:rPr lang="de-DE" dirty="0"/>
              <a:t> (=0.8s)				1280 </a:t>
            </a:r>
            <a:r>
              <a:rPr lang="de-DE" dirty="0" err="1"/>
              <a:t>data</a:t>
            </a:r>
            <a:r>
              <a:rPr lang="de-DE" dirty="0"/>
              <a:t> </a:t>
            </a:r>
            <a:r>
              <a:rPr lang="de-DE" dirty="0" err="1"/>
              <a:t>points</a:t>
            </a:r>
            <a:r>
              <a:rPr lang="de-DE" dirty="0"/>
              <a:t> (=8s)</a:t>
            </a:r>
          </a:p>
        </p:txBody>
      </p:sp>
      <p:pic>
        <p:nvPicPr>
          <p:cNvPr id="4" name="圖片 3">
            <a:extLst>
              <a:ext uri="{FF2B5EF4-FFF2-40B4-BE49-F238E27FC236}">
                <a16:creationId xmlns:a16="http://schemas.microsoft.com/office/drawing/2014/main" id="{A84BD609-F9B6-B54C-B063-B5EC4715D72A}"/>
              </a:ext>
            </a:extLst>
          </p:cNvPr>
          <p:cNvPicPr>
            <a:picLocks noChangeAspect="1"/>
          </p:cNvPicPr>
          <p:nvPr/>
        </p:nvPicPr>
        <p:blipFill>
          <a:blip r:embed="rId4"/>
          <a:stretch>
            <a:fillRect/>
          </a:stretch>
        </p:blipFill>
        <p:spPr>
          <a:xfrm>
            <a:off x="6534703" y="2665427"/>
            <a:ext cx="3983923" cy="2996819"/>
          </a:xfrm>
          <a:prstGeom prst="rect">
            <a:avLst/>
          </a:prstGeom>
        </p:spPr>
      </p:pic>
      <p:sp>
        <p:nvSpPr>
          <p:cNvPr id="15" name="矩形 14">
            <a:extLst>
              <a:ext uri="{FF2B5EF4-FFF2-40B4-BE49-F238E27FC236}">
                <a16:creationId xmlns:a16="http://schemas.microsoft.com/office/drawing/2014/main" id="{86E72704-684D-1342-9B0D-7C8E9D41A3F4}"/>
              </a:ext>
            </a:extLst>
          </p:cNvPr>
          <p:cNvSpPr/>
          <p:nvPr/>
        </p:nvSpPr>
        <p:spPr>
          <a:xfrm>
            <a:off x="2319296" y="2783948"/>
            <a:ext cx="3183805" cy="2639833"/>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kumimoji="1" lang="zh-TW" altLang="en-US" dirty="0"/>
          </a:p>
        </p:txBody>
      </p:sp>
      <p:sp>
        <p:nvSpPr>
          <p:cNvPr id="16" name="橢圓 15">
            <a:extLst>
              <a:ext uri="{FF2B5EF4-FFF2-40B4-BE49-F238E27FC236}">
                <a16:creationId xmlns:a16="http://schemas.microsoft.com/office/drawing/2014/main" id="{B1A89725-82A8-5745-B024-8E2BCFA9845D}"/>
              </a:ext>
            </a:extLst>
          </p:cNvPr>
          <p:cNvSpPr/>
          <p:nvPr/>
        </p:nvSpPr>
        <p:spPr>
          <a:xfrm>
            <a:off x="2169826" y="3103684"/>
            <a:ext cx="149470" cy="149469"/>
          </a:xfrm>
          <a:prstGeom prst="ellipse">
            <a:avLst/>
          </a:prstGeom>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kumimoji="1" lang="zh-TW" altLang="en-US" dirty="0"/>
          </a:p>
        </p:txBody>
      </p:sp>
      <p:sp>
        <p:nvSpPr>
          <p:cNvPr id="17" name="橢圓 16">
            <a:extLst>
              <a:ext uri="{FF2B5EF4-FFF2-40B4-BE49-F238E27FC236}">
                <a16:creationId xmlns:a16="http://schemas.microsoft.com/office/drawing/2014/main" id="{CC174233-CE61-0448-AA33-2A18AD0D4A28}"/>
              </a:ext>
            </a:extLst>
          </p:cNvPr>
          <p:cNvSpPr/>
          <p:nvPr/>
        </p:nvSpPr>
        <p:spPr>
          <a:xfrm>
            <a:off x="2319296" y="3104754"/>
            <a:ext cx="149470" cy="149469"/>
          </a:xfrm>
          <a:prstGeom prst="ellipse">
            <a:avLst/>
          </a:prstGeom>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kumimoji="1" lang="zh-TW" altLang="en-US" dirty="0"/>
          </a:p>
        </p:txBody>
      </p:sp>
      <p:sp>
        <p:nvSpPr>
          <p:cNvPr id="19" name="矩形 18">
            <a:extLst>
              <a:ext uri="{FF2B5EF4-FFF2-40B4-BE49-F238E27FC236}">
                <a16:creationId xmlns:a16="http://schemas.microsoft.com/office/drawing/2014/main" id="{477BEC16-A333-1A48-94F6-68702FA7258B}"/>
              </a:ext>
            </a:extLst>
          </p:cNvPr>
          <p:cNvSpPr/>
          <p:nvPr/>
        </p:nvSpPr>
        <p:spPr>
          <a:xfrm>
            <a:off x="-864509" y="2783947"/>
            <a:ext cx="3183805" cy="2639833"/>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kumimoji="1" lang="zh-TW" altLang="en-US" dirty="0"/>
          </a:p>
        </p:txBody>
      </p:sp>
      <p:cxnSp>
        <p:nvCxnSpPr>
          <p:cNvPr id="9" name="直線箭頭接點 8">
            <a:extLst>
              <a:ext uri="{FF2B5EF4-FFF2-40B4-BE49-F238E27FC236}">
                <a16:creationId xmlns:a16="http://schemas.microsoft.com/office/drawing/2014/main" id="{44D83FAB-7347-674E-90CE-9451D8F5384A}"/>
              </a:ext>
            </a:extLst>
          </p:cNvPr>
          <p:cNvCxnSpPr>
            <a:cxnSpLocks/>
          </p:cNvCxnSpPr>
          <p:nvPr/>
        </p:nvCxnSpPr>
        <p:spPr>
          <a:xfrm flipH="1">
            <a:off x="2544417" y="3178418"/>
            <a:ext cx="6121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BE50760B-7847-EF43-A9E3-B2887D58FB7E}"/>
              </a:ext>
            </a:extLst>
          </p:cNvPr>
          <p:cNvSpPr txBox="1"/>
          <p:nvPr/>
        </p:nvSpPr>
        <p:spPr>
          <a:xfrm>
            <a:off x="3156584" y="3076245"/>
            <a:ext cx="1606209" cy="176908"/>
          </a:xfrm>
          <a:prstGeom prst="rect">
            <a:avLst/>
          </a:prstGeom>
          <a:noFill/>
        </p:spPr>
        <p:txBody>
          <a:bodyPr wrap="none" lIns="0" tIns="0" rIns="0" bIns="0" rtlCol="0">
            <a:spAutoFit/>
          </a:bodyPr>
          <a:lstStyle/>
          <a:p>
            <a:pPr>
              <a:lnSpc>
                <a:spcPct val="114000"/>
              </a:lnSpc>
            </a:pPr>
            <a:r>
              <a:rPr kumimoji="1" lang="de-DE" altLang="zh-TW" sz="1100" dirty="0" err="1">
                <a:solidFill>
                  <a:schemeClr val="accent1"/>
                </a:solidFill>
              </a:rPr>
              <a:t>Two</a:t>
            </a:r>
            <a:r>
              <a:rPr kumimoji="1" lang="de-DE" altLang="zh-TW" sz="1100" dirty="0">
                <a:solidFill>
                  <a:schemeClr val="accent1"/>
                </a:solidFill>
              </a:rPr>
              <a:t> </a:t>
            </a:r>
            <a:r>
              <a:rPr kumimoji="1" lang="de-DE" altLang="zh-TW" sz="1100" dirty="0" err="1">
                <a:solidFill>
                  <a:schemeClr val="accent1"/>
                </a:solidFill>
              </a:rPr>
              <a:t>peaks</a:t>
            </a:r>
            <a:r>
              <a:rPr kumimoji="1" lang="de-DE" altLang="zh-TW" sz="1100" dirty="0">
                <a:solidFill>
                  <a:schemeClr val="accent1"/>
                </a:solidFill>
              </a:rPr>
              <a:t> </a:t>
            </a:r>
            <a:r>
              <a:rPr kumimoji="1" lang="de-DE" altLang="zh-TW" sz="1100" dirty="0" err="1">
                <a:solidFill>
                  <a:schemeClr val="accent1"/>
                </a:solidFill>
              </a:rPr>
              <a:t>instead</a:t>
            </a:r>
            <a:r>
              <a:rPr kumimoji="1" lang="de-DE" altLang="zh-TW" sz="1100" dirty="0">
                <a:solidFill>
                  <a:schemeClr val="accent1"/>
                </a:solidFill>
              </a:rPr>
              <a:t> </a:t>
            </a:r>
            <a:r>
              <a:rPr kumimoji="1" lang="de-DE" altLang="zh-TW" sz="1100" dirty="0" err="1">
                <a:solidFill>
                  <a:schemeClr val="accent1"/>
                </a:solidFill>
              </a:rPr>
              <a:t>of</a:t>
            </a:r>
            <a:r>
              <a:rPr kumimoji="1" lang="de-DE" altLang="zh-TW" sz="1100" dirty="0">
                <a:solidFill>
                  <a:schemeClr val="accent1"/>
                </a:solidFill>
              </a:rPr>
              <a:t> </a:t>
            </a:r>
            <a:r>
              <a:rPr kumimoji="1" lang="de-DE" altLang="zh-TW" sz="1100" dirty="0" err="1">
                <a:solidFill>
                  <a:schemeClr val="accent1"/>
                </a:solidFill>
              </a:rPr>
              <a:t>one</a:t>
            </a:r>
            <a:endParaRPr kumimoji="1" lang="zh-TW" altLang="en-US" sz="1100" dirty="0" err="1">
              <a:solidFill>
                <a:schemeClr val="accent1"/>
              </a:solidFill>
            </a:endParaRPr>
          </a:p>
        </p:txBody>
      </p:sp>
      <p:sp>
        <p:nvSpPr>
          <p:cNvPr id="6" name="投影片編號版面配置區 5">
            <a:extLst>
              <a:ext uri="{FF2B5EF4-FFF2-40B4-BE49-F238E27FC236}">
                <a16:creationId xmlns:a16="http://schemas.microsoft.com/office/drawing/2014/main" id="{5B31DC08-2698-724C-8A6A-1319247D2E04}"/>
              </a:ext>
            </a:extLst>
          </p:cNvPr>
          <p:cNvSpPr>
            <a:spLocks noGrp="1"/>
          </p:cNvSpPr>
          <p:nvPr>
            <p:ph type="sldNum" sz="quarter" idx="11"/>
          </p:nvPr>
        </p:nvSpPr>
        <p:spPr/>
        <p:txBody>
          <a:bodyPr/>
          <a:lstStyle/>
          <a:p>
            <a:fld id="{CE58CB1E-F828-4F11-99E0-327109AF9DA4}" type="slidenum">
              <a:rPr lang="de-DE" smtClean="0">
                <a:solidFill>
                  <a:prstClr val="black"/>
                </a:solidFill>
              </a:rPr>
              <a:pPr/>
              <a:t>20</a:t>
            </a:fld>
            <a:endParaRPr lang="de-DE" dirty="0">
              <a:solidFill>
                <a:prstClr val="black"/>
              </a:solidFill>
            </a:endParaRPr>
          </a:p>
        </p:txBody>
      </p:sp>
    </p:spTree>
    <p:extLst>
      <p:ext uri="{BB962C8B-B14F-4D97-AF65-F5344CB8AC3E}">
        <p14:creationId xmlns:p14="http://schemas.microsoft.com/office/powerpoint/2010/main" val="3645501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25451" y="1126183"/>
            <a:ext cx="11345332" cy="428297"/>
          </a:xfrm>
        </p:spPr>
        <p:txBody>
          <a:bodyPr/>
          <a:lstStyle/>
          <a:p>
            <a:r>
              <a:rPr lang="de-DE" dirty="0"/>
              <a:t>Additional </a:t>
            </a:r>
            <a:r>
              <a:rPr lang="de-DE" dirty="0" err="1"/>
              <a:t>features</a:t>
            </a:r>
            <a:r>
              <a:rPr lang="de-DE" dirty="0"/>
              <a:t> – </a:t>
            </a:r>
            <a:r>
              <a:rPr lang="de-DE" dirty="0" err="1"/>
              <a:t>Step</a:t>
            </a:r>
            <a:r>
              <a:rPr lang="de-DE" dirty="0"/>
              <a:t> </a:t>
            </a:r>
            <a:r>
              <a:rPr lang="de-DE" dirty="0" err="1"/>
              <a:t>counting</a:t>
            </a:r>
            <a:br>
              <a:rPr lang="de-DE" dirty="0"/>
            </a:br>
            <a:endParaRPr lang="de-DE" dirty="0"/>
          </a:p>
        </p:txBody>
      </p:sp>
      <p:sp>
        <p:nvSpPr>
          <p:cNvPr id="3" name="Inhaltsplatzhalter 2"/>
          <p:cNvSpPr>
            <a:spLocks noGrp="1"/>
          </p:cNvSpPr>
          <p:nvPr>
            <p:ph idx="10"/>
          </p:nvPr>
        </p:nvSpPr>
        <p:spPr>
          <a:xfrm>
            <a:off x="425451" y="1978720"/>
            <a:ext cx="5271964" cy="3683526"/>
          </a:xfrm>
        </p:spPr>
        <p:txBody>
          <a:bodyPr/>
          <a:lstStyle/>
          <a:p>
            <a:pPr marL="342900" indent="-342900">
              <a:buFont typeface="Arial" panose="020B0604020202020204" pitchFamily="34" charset="0"/>
              <a:buChar char="•"/>
            </a:pPr>
            <a:r>
              <a:rPr lang="de-DE" dirty="0">
                <a:solidFill>
                  <a:schemeClr val="tx1"/>
                </a:solidFill>
              </a:rPr>
              <a:t>Solution: </a:t>
            </a:r>
            <a:r>
              <a:rPr lang="de-DE" dirty="0" err="1">
                <a:solidFill>
                  <a:schemeClr val="tx1"/>
                </a:solidFill>
              </a:rPr>
              <a:t>two</a:t>
            </a:r>
            <a:r>
              <a:rPr lang="de-DE" dirty="0">
                <a:solidFill>
                  <a:schemeClr val="tx1"/>
                </a:solidFill>
              </a:rPr>
              <a:t> different </a:t>
            </a:r>
            <a:r>
              <a:rPr lang="de-DE" dirty="0" err="1">
                <a:solidFill>
                  <a:schemeClr val="tx1"/>
                </a:solidFill>
              </a:rPr>
              <a:t>counting</a:t>
            </a:r>
            <a:r>
              <a:rPr lang="de-DE" dirty="0">
                <a:solidFill>
                  <a:schemeClr val="tx1"/>
                </a:solidFill>
              </a:rPr>
              <a:t> </a:t>
            </a:r>
            <a:r>
              <a:rPr lang="de-DE" dirty="0" err="1">
                <a:solidFill>
                  <a:schemeClr val="tx1"/>
                </a:solidFill>
              </a:rPr>
              <a:t>modes</a:t>
            </a:r>
            <a:br>
              <a:rPr lang="de-DE" dirty="0">
                <a:solidFill>
                  <a:schemeClr val="tx1"/>
                </a:solidFill>
              </a:rPr>
            </a:br>
            <a:r>
              <a:rPr lang="de-DE" dirty="0">
                <a:solidFill>
                  <a:schemeClr val="tx1"/>
                </a:solidFill>
              </a:rPr>
              <a:t>- Real-Time </a:t>
            </a:r>
            <a:r>
              <a:rPr lang="de-DE" dirty="0" err="1">
                <a:solidFill>
                  <a:schemeClr val="tx1"/>
                </a:solidFill>
              </a:rPr>
              <a:t>mode</a:t>
            </a:r>
            <a:br>
              <a:rPr lang="de-DE" dirty="0">
                <a:solidFill>
                  <a:schemeClr val="tx1"/>
                </a:solidFill>
              </a:rPr>
            </a:br>
            <a:r>
              <a:rPr lang="de-DE" dirty="0">
                <a:solidFill>
                  <a:schemeClr val="tx1"/>
                </a:solidFill>
              </a:rPr>
              <a:t>(</a:t>
            </a:r>
            <a:r>
              <a:rPr lang="de-DE" dirty="0" err="1">
                <a:solidFill>
                  <a:schemeClr val="tx1"/>
                </a:solidFill>
              </a:rPr>
              <a:t>consider</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current</a:t>
            </a:r>
            <a:r>
              <a:rPr lang="de-DE" dirty="0">
                <a:solidFill>
                  <a:schemeClr val="tx1"/>
                </a:solidFill>
              </a:rPr>
              <a:t> 0.8s </a:t>
            </a:r>
            <a:r>
              <a:rPr lang="de-DE" dirty="0" err="1">
                <a:solidFill>
                  <a:schemeClr val="tx1"/>
                </a:solidFill>
              </a:rPr>
              <a:t>window</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sensor</a:t>
            </a:r>
            <a:r>
              <a:rPr lang="de-DE" dirty="0">
                <a:solidFill>
                  <a:schemeClr val="tx1"/>
                </a:solidFill>
              </a:rPr>
              <a:t> </a:t>
            </a:r>
            <a:r>
              <a:rPr lang="de-DE" dirty="0" err="1">
                <a:solidFill>
                  <a:schemeClr val="tx1"/>
                </a:solidFill>
              </a:rPr>
              <a:t>data</a:t>
            </a:r>
            <a:r>
              <a:rPr lang="de-DE" dirty="0">
                <a:solidFill>
                  <a:schemeClr val="tx1"/>
                </a:solidFill>
              </a:rPr>
              <a:t>)</a:t>
            </a:r>
            <a:br>
              <a:rPr lang="de-DE" dirty="0">
                <a:solidFill>
                  <a:schemeClr val="tx1"/>
                </a:solidFill>
              </a:rPr>
            </a:br>
            <a:r>
              <a:rPr lang="de-DE" dirty="0">
                <a:solidFill>
                  <a:schemeClr val="tx1"/>
                </a:solidFill>
              </a:rPr>
              <a:t>- Start-</a:t>
            </a:r>
            <a:r>
              <a:rPr lang="de-DE" dirty="0" err="1">
                <a:solidFill>
                  <a:schemeClr val="tx1"/>
                </a:solidFill>
              </a:rPr>
              <a:t>Stop</a:t>
            </a:r>
            <a:r>
              <a:rPr lang="de-DE" dirty="0">
                <a:solidFill>
                  <a:schemeClr val="tx1"/>
                </a:solidFill>
              </a:rPr>
              <a:t> </a:t>
            </a:r>
            <a:r>
              <a:rPr lang="de-DE" dirty="0" err="1">
                <a:solidFill>
                  <a:schemeClr val="tx1"/>
                </a:solidFill>
              </a:rPr>
              <a:t>mode</a:t>
            </a:r>
            <a:br>
              <a:rPr lang="de-DE" dirty="0">
                <a:solidFill>
                  <a:schemeClr val="tx1"/>
                </a:solidFill>
              </a:rPr>
            </a:br>
            <a:r>
              <a:rPr lang="de-DE" dirty="0">
                <a:solidFill>
                  <a:schemeClr val="tx1"/>
                </a:solidFill>
              </a:rPr>
              <a:t>(</a:t>
            </a:r>
            <a:r>
              <a:rPr lang="de-DE" dirty="0" err="1">
                <a:solidFill>
                  <a:schemeClr val="tx1"/>
                </a:solidFill>
              </a:rPr>
              <a:t>Buffer</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data</a:t>
            </a:r>
            <a:r>
              <a:rPr lang="de-DE" dirty="0">
                <a:solidFill>
                  <a:schemeClr val="tx1"/>
                </a:solidFill>
              </a:rPr>
              <a:t> </a:t>
            </a:r>
            <a:r>
              <a:rPr lang="de-DE" dirty="0" err="1">
                <a:solidFill>
                  <a:schemeClr val="tx1"/>
                </a:solidFill>
              </a:rPr>
              <a:t>until</a:t>
            </a:r>
            <a:r>
              <a:rPr lang="de-DE" dirty="0">
                <a:solidFill>
                  <a:schemeClr val="tx1"/>
                </a:solidFill>
              </a:rPr>
              <a:t> </a:t>
            </a:r>
            <a:r>
              <a:rPr lang="de-DE" dirty="0" err="1">
                <a:solidFill>
                  <a:schemeClr val="tx1"/>
                </a:solidFill>
              </a:rPr>
              <a:t>stop</a:t>
            </a:r>
            <a:r>
              <a:rPr lang="de-DE" dirty="0">
                <a:solidFill>
                  <a:schemeClr val="tx1"/>
                </a:solidFill>
              </a:rPr>
              <a:t>, </a:t>
            </a:r>
            <a:r>
              <a:rPr lang="de-DE" dirty="0" err="1">
                <a:solidFill>
                  <a:schemeClr val="tx1"/>
                </a:solidFill>
              </a:rPr>
              <a:t>then</a:t>
            </a:r>
            <a:r>
              <a:rPr lang="de-DE" dirty="0">
                <a:solidFill>
                  <a:schemeClr val="tx1"/>
                </a:solidFill>
              </a:rPr>
              <a:t> </a:t>
            </a:r>
            <a:r>
              <a:rPr lang="de-DE" dirty="0" err="1">
                <a:solidFill>
                  <a:schemeClr val="tx1"/>
                </a:solidFill>
              </a:rPr>
              <a:t>consider</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whole</a:t>
            </a:r>
            <a:r>
              <a:rPr lang="de-DE" dirty="0">
                <a:solidFill>
                  <a:schemeClr val="tx1"/>
                </a:solidFill>
              </a:rPr>
              <a:t> </a:t>
            </a:r>
            <a:r>
              <a:rPr lang="de-DE" dirty="0" err="1">
                <a:solidFill>
                  <a:schemeClr val="tx1"/>
                </a:solidFill>
              </a:rPr>
              <a:t>window</a:t>
            </a:r>
            <a:r>
              <a:rPr lang="de-DE" dirty="0">
                <a:solidFill>
                  <a:schemeClr val="tx1"/>
                </a:solidFill>
              </a:rPr>
              <a:t>)</a:t>
            </a:r>
          </a:p>
          <a:p>
            <a:pPr marL="342900" indent="-342900">
              <a:buFont typeface="Arial" panose="020B0604020202020204" pitchFamily="34" charset="0"/>
              <a:buChar char="•"/>
            </a:pPr>
            <a:endParaRPr lang="de-DE" dirty="0"/>
          </a:p>
        </p:txBody>
      </p:sp>
      <p:pic>
        <p:nvPicPr>
          <p:cNvPr id="7" name="圖片 6">
            <a:extLst>
              <a:ext uri="{FF2B5EF4-FFF2-40B4-BE49-F238E27FC236}">
                <a16:creationId xmlns:a16="http://schemas.microsoft.com/office/drawing/2014/main" id="{A9AF2F8C-22BD-F943-8F7F-18C4790CD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680" y="1978720"/>
            <a:ext cx="2599382" cy="4332303"/>
          </a:xfrm>
          <a:prstGeom prst="rect">
            <a:avLst/>
          </a:prstGeom>
        </p:spPr>
      </p:pic>
      <p:sp>
        <p:nvSpPr>
          <p:cNvPr id="2" name="矩形 1">
            <a:extLst>
              <a:ext uri="{FF2B5EF4-FFF2-40B4-BE49-F238E27FC236}">
                <a16:creationId xmlns:a16="http://schemas.microsoft.com/office/drawing/2014/main" id="{E557F956-E93E-F54F-8FAD-D032F36E7857}"/>
              </a:ext>
            </a:extLst>
          </p:cNvPr>
          <p:cNvSpPr/>
          <p:nvPr/>
        </p:nvSpPr>
        <p:spPr>
          <a:xfrm>
            <a:off x="7793871" y="5050971"/>
            <a:ext cx="2667000" cy="925286"/>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kumimoji="1" lang="zh-TW" altLang="en-US" dirty="0"/>
          </a:p>
        </p:txBody>
      </p:sp>
      <p:sp>
        <p:nvSpPr>
          <p:cNvPr id="4" name="投影片編號版面配置區 3">
            <a:extLst>
              <a:ext uri="{FF2B5EF4-FFF2-40B4-BE49-F238E27FC236}">
                <a16:creationId xmlns:a16="http://schemas.microsoft.com/office/drawing/2014/main" id="{2892A199-9D5B-5B4D-91C0-AB7A1E94DBBB}"/>
              </a:ext>
            </a:extLst>
          </p:cNvPr>
          <p:cNvSpPr>
            <a:spLocks noGrp="1"/>
          </p:cNvSpPr>
          <p:nvPr>
            <p:ph type="sldNum" sz="quarter" idx="11"/>
          </p:nvPr>
        </p:nvSpPr>
        <p:spPr/>
        <p:txBody>
          <a:bodyPr/>
          <a:lstStyle/>
          <a:p>
            <a:fld id="{CE58CB1E-F828-4F11-99E0-327109AF9DA4}" type="slidenum">
              <a:rPr lang="de-DE" smtClean="0">
                <a:solidFill>
                  <a:prstClr val="black"/>
                </a:solidFill>
              </a:rPr>
              <a:pPr/>
              <a:t>21</a:t>
            </a:fld>
            <a:endParaRPr lang="de-DE" dirty="0">
              <a:solidFill>
                <a:prstClr val="black"/>
              </a:solidFill>
            </a:endParaRPr>
          </a:p>
        </p:txBody>
      </p:sp>
    </p:spTree>
    <p:extLst>
      <p:ext uri="{BB962C8B-B14F-4D97-AF65-F5344CB8AC3E}">
        <p14:creationId xmlns:p14="http://schemas.microsoft.com/office/powerpoint/2010/main" val="4158974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A9AF2F8C-22BD-F943-8F7F-18C4790CD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680" y="1978720"/>
            <a:ext cx="2599382" cy="4332303"/>
          </a:xfrm>
          <a:prstGeom prst="rect">
            <a:avLst/>
          </a:prstGeom>
        </p:spPr>
      </p:pic>
      <p:sp>
        <p:nvSpPr>
          <p:cNvPr id="5" name="Titel 4"/>
          <p:cNvSpPr>
            <a:spLocks noGrp="1"/>
          </p:cNvSpPr>
          <p:nvPr>
            <p:ph type="title"/>
          </p:nvPr>
        </p:nvSpPr>
        <p:spPr>
          <a:xfrm>
            <a:off x="425451" y="1126183"/>
            <a:ext cx="11345332" cy="428297"/>
          </a:xfrm>
        </p:spPr>
        <p:txBody>
          <a:bodyPr/>
          <a:lstStyle/>
          <a:p>
            <a:r>
              <a:rPr lang="de-DE" dirty="0"/>
              <a:t>Additional </a:t>
            </a:r>
            <a:r>
              <a:rPr lang="de-DE" dirty="0" err="1"/>
              <a:t>features</a:t>
            </a:r>
            <a:r>
              <a:rPr lang="de-DE" dirty="0"/>
              <a:t> – State </a:t>
            </a:r>
            <a:r>
              <a:rPr lang="de-DE" dirty="0" err="1"/>
              <a:t>stabilisation</a:t>
            </a:r>
            <a:br>
              <a:rPr lang="de-DE" dirty="0"/>
            </a:br>
            <a:endParaRPr lang="de-DE" dirty="0"/>
          </a:p>
        </p:txBody>
      </p:sp>
      <p:sp>
        <p:nvSpPr>
          <p:cNvPr id="3" name="Inhaltsplatzhalter 2"/>
          <p:cNvSpPr>
            <a:spLocks noGrp="1"/>
          </p:cNvSpPr>
          <p:nvPr>
            <p:ph idx="10"/>
          </p:nvPr>
        </p:nvSpPr>
        <p:spPr>
          <a:xfrm>
            <a:off x="425451" y="1978720"/>
            <a:ext cx="5271964" cy="3683526"/>
          </a:xfrm>
        </p:spPr>
        <p:txBody>
          <a:bodyPr/>
          <a:lstStyle/>
          <a:p>
            <a:pPr marL="342900" indent="-342900">
              <a:buFont typeface="Arial" panose="020B0604020202020204" pitchFamily="34" charset="0"/>
              <a:buChar char="•"/>
            </a:pPr>
            <a:r>
              <a:rPr lang="de-DE" dirty="0">
                <a:solidFill>
                  <a:schemeClr val="tx1"/>
                </a:solidFill>
              </a:rPr>
              <a:t>Error </a:t>
            </a:r>
            <a:r>
              <a:rPr lang="de-DE" dirty="0" err="1">
                <a:solidFill>
                  <a:schemeClr val="tx1"/>
                </a:solidFill>
              </a:rPr>
              <a:t>correction</a:t>
            </a:r>
            <a:r>
              <a:rPr lang="de-DE" dirty="0">
                <a:solidFill>
                  <a:schemeClr val="tx1"/>
                </a:solidFill>
              </a:rPr>
              <a:t> </a:t>
            </a:r>
            <a:r>
              <a:rPr lang="de-DE" dirty="0" err="1">
                <a:solidFill>
                  <a:schemeClr val="tx1"/>
                </a:solidFill>
              </a:rPr>
              <a:t>based</a:t>
            </a:r>
            <a:r>
              <a:rPr lang="de-DE" dirty="0">
                <a:solidFill>
                  <a:schemeClr val="tx1"/>
                </a:solidFill>
              </a:rPr>
              <a:t> on </a:t>
            </a:r>
            <a:r>
              <a:rPr lang="de-DE" dirty="0" err="1">
                <a:solidFill>
                  <a:schemeClr val="tx1"/>
                </a:solidFill>
              </a:rPr>
              <a:t>the</a:t>
            </a:r>
            <a:r>
              <a:rPr lang="de-DE" dirty="0">
                <a:solidFill>
                  <a:schemeClr val="tx1"/>
                </a:solidFill>
              </a:rPr>
              <a:t> </a:t>
            </a:r>
            <a:r>
              <a:rPr lang="de-DE" dirty="0" err="1">
                <a:solidFill>
                  <a:schemeClr val="tx1"/>
                </a:solidFill>
              </a:rPr>
              <a:t>latest</a:t>
            </a:r>
            <a:r>
              <a:rPr lang="de-DE" dirty="0">
                <a:solidFill>
                  <a:schemeClr val="tx1"/>
                </a:solidFill>
              </a:rPr>
              <a:t> 4 </a:t>
            </a:r>
            <a:r>
              <a:rPr lang="de-DE" dirty="0" err="1">
                <a:solidFill>
                  <a:schemeClr val="tx1"/>
                </a:solidFill>
              </a:rPr>
              <a:t>activities</a:t>
            </a:r>
            <a:endParaRPr lang="de-DE" dirty="0">
              <a:solidFill>
                <a:schemeClr val="tx1"/>
              </a:solidFill>
            </a:endParaRPr>
          </a:p>
          <a:p>
            <a:pPr marL="342900" indent="-342900">
              <a:buFont typeface="Arial" panose="020B0604020202020204" pitchFamily="34" charset="0"/>
              <a:buChar char="•"/>
            </a:pPr>
            <a:r>
              <a:rPr lang="de-DE" dirty="0" err="1">
                <a:solidFill>
                  <a:schemeClr val="tx1"/>
                </a:solidFill>
              </a:rPr>
              <a:t>Example</a:t>
            </a:r>
            <a:r>
              <a:rPr lang="de-DE" dirty="0">
                <a:solidFill>
                  <a:schemeClr val="tx1"/>
                </a:solidFill>
              </a:rPr>
              <a:t>:</a:t>
            </a:r>
            <a:br>
              <a:rPr lang="de-DE" dirty="0">
                <a:solidFill>
                  <a:schemeClr val="tx1"/>
                </a:solidFill>
              </a:rPr>
            </a:br>
            <a:r>
              <a:rPr lang="de-DE" dirty="0">
                <a:solidFill>
                  <a:schemeClr val="tx1"/>
                </a:solidFill>
              </a:rPr>
              <a:t>- „Jump“ „Jump“ „</a:t>
            </a:r>
            <a:r>
              <a:rPr lang="de-DE" dirty="0" err="1">
                <a:solidFill>
                  <a:schemeClr val="tx1"/>
                </a:solidFill>
              </a:rPr>
              <a:t>Walk</a:t>
            </a:r>
            <a:r>
              <a:rPr lang="de-DE" dirty="0">
                <a:solidFill>
                  <a:schemeClr val="tx1"/>
                </a:solidFill>
              </a:rPr>
              <a:t>“ „Jump“</a:t>
            </a:r>
            <a:br>
              <a:rPr lang="de-DE" dirty="0">
                <a:solidFill>
                  <a:schemeClr val="tx1"/>
                </a:solidFill>
              </a:rPr>
            </a:br>
            <a:r>
              <a:rPr lang="de-DE" dirty="0">
                <a:solidFill>
                  <a:schemeClr val="tx1"/>
                </a:solidFill>
              </a:rPr>
              <a:t>- The „</a:t>
            </a:r>
            <a:r>
              <a:rPr lang="de-DE" dirty="0" err="1">
                <a:solidFill>
                  <a:schemeClr val="tx1"/>
                </a:solidFill>
              </a:rPr>
              <a:t>Walk</a:t>
            </a:r>
            <a:r>
              <a:rPr lang="de-DE" dirty="0">
                <a:solidFill>
                  <a:schemeClr val="tx1"/>
                </a:solidFill>
              </a:rPr>
              <a:t>“ </a:t>
            </a:r>
            <a:r>
              <a:rPr lang="de-DE" dirty="0" err="1">
                <a:solidFill>
                  <a:schemeClr val="tx1"/>
                </a:solidFill>
              </a:rPr>
              <a:t>state</a:t>
            </a:r>
            <a:r>
              <a:rPr lang="de-DE" dirty="0">
                <a:solidFill>
                  <a:schemeClr val="tx1"/>
                </a:solidFill>
              </a:rPr>
              <a:t> </a:t>
            </a:r>
            <a:r>
              <a:rPr lang="de-DE" dirty="0" err="1">
                <a:solidFill>
                  <a:schemeClr val="tx1"/>
                </a:solidFill>
              </a:rPr>
              <a:t>could</a:t>
            </a:r>
            <a:r>
              <a:rPr lang="de-DE" dirty="0">
                <a:solidFill>
                  <a:schemeClr val="tx1"/>
                </a:solidFill>
              </a:rPr>
              <a:t> </a:t>
            </a:r>
            <a:r>
              <a:rPr lang="de-DE" dirty="0" err="1">
                <a:solidFill>
                  <a:schemeClr val="tx1"/>
                </a:solidFill>
              </a:rPr>
              <a:t>be</a:t>
            </a:r>
            <a:r>
              <a:rPr lang="de-DE" dirty="0">
                <a:solidFill>
                  <a:schemeClr val="tx1"/>
                </a:solidFill>
              </a:rPr>
              <a:t> a potential </a:t>
            </a:r>
            <a:r>
              <a:rPr lang="de-DE" dirty="0" err="1">
                <a:solidFill>
                  <a:schemeClr val="tx1"/>
                </a:solidFill>
              </a:rPr>
              <a:t>error</a:t>
            </a:r>
            <a:br>
              <a:rPr lang="de-DE" dirty="0">
                <a:solidFill>
                  <a:schemeClr val="tx1"/>
                </a:solidFill>
              </a:rPr>
            </a:br>
            <a:r>
              <a:rPr lang="de-DE" dirty="0">
                <a:solidFill>
                  <a:schemeClr val="tx1"/>
                </a:solidFill>
              </a:rPr>
              <a:t>- </a:t>
            </a:r>
            <a:r>
              <a:rPr lang="de-DE" dirty="0" err="1">
                <a:solidFill>
                  <a:schemeClr val="tx1"/>
                </a:solidFill>
              </a:rPr>
              <a:t>Our</a:t>
            </a:r>
            <a:r>
              <a:rPr lang="de-DE" dirty="0">
                <a:solidFill>
                  <a:schemeClr val="tx1"/>
                </a:solidFill>
              </a:rPr>
              <a:t> </a:t>
            </a:r>
            <a:r>
              <a:rPr lang="de-DE" dirty="0" err="1">
                <a:solidFill>
                  <a:schemeClr val="tx1"/>
                </a:solidFill>
              </a:rPr>
              <a:t>model</a:t>
            </a:r>
            <a:r>
              <a:rPr lang="de-DE" dirty="0">
                <a:solidFill>
                  <a:schemeClr val="tx1"/>
                </a:solidFill>
              </a:rPr>
              <a:t> will </a:t>
            </a:r>
            <a:r>
              <a:rPr lang="de-DE" dirty="0" err="1">
                <a:solidFill>
                  <a:schemeClr val="tx1"/>
                </a:solidFill>
              </a:rPr>
              <a:t>correct</a:t>
            </a:r>
            <a:r>
              <a:rPr lang="de-DE" dirty="0">
                <a:solidFill>
                  <a:schemeClr val="tx1"/>
                </a:solidFill>
              </a:rPr>
              <a:t> </a:t>
            </a:r>
            <a:r>
              <a:rPr lang="de-DE" dirty="0" err="1">
                <a:solidFill>
                  <a:schemeClr val="tx1"/>
                </a:solidFill>
              </a:rPr>
              <a:t>it</a:t>
            </a:r>
            <a:endParaRPr lang="de-DE" dirty="0">
              <a:solidFill>
                <a:schemeClr val="tx1"/>
              </a:solidFill>
            </a:endParaRPr>
          </a:p>
          <a:p>
            <a:pPr marL="342900" indent="-342900">
              <a:buFont typeface="Arial" panose="020B0604020202020204" pitchFamily="34" charset="0"/>
              <a:buChar char="•"/>
            </a:pPr>
            <a:r>
              <a:rPr lang="de-DE" dirty="0">
                <a:solidFill>
                  <a:schemeClr val="tx1"/>
                </a:solidFill>
              </a:rPr>
              <a:t>The </a:t>
            </a:r>
            <a:r>
              <a:rPr lang="de-DE" dirty="0" err="1">
                <a:solidFill>
                  <a:schemeClr val="tx1"/>
                </a:solidFill>
              </a:rPr>
              <a:t>activity</a:t>
            </a:r>
            <a:r>
              <a:rPr lang="de-DE" dirty="0">
                <a:solidFill>
                  <a:schemeClr val="tx1"/>
                </a:solidFill>
              </a:rPr>
              <a:t> </a:t>
            </a:r>
            <a:r>
              <a:rPr lang="de-DE" dirty="0" err="1">
                <a:solidFill>
                  <a:schemeClr val="tx1"/>
                </a:solidFill>
              </a:rPr>
              <a:t>displayed</a:t>
            </a:r>
            <a:r>
              <a:rPr lang="de-DE" dirty="0">
                <a:solidFill>
                  <a:schemeClr val="tx1"/>
                </a:solidFill>
              </a:rPr>
              <a:t> on top </a:t>
            </a:r>
            <a:r>
              <a:rPr lang="de-DE" dirty="0" err="1">
                <a:solidFill>
                  <a:schemeClr val="tx1"/>
                </a:solidFill>
              </a:rPr>
              <a:t>of</a:t>
            </a:r>
            <a:r>
              <a:rPr lang="de-DE" dirty="0">
                <a:solidFill>
                  <a:schemeClr val="tx1"/>
                </a:solidFill>
              </a:rPr>
              <a:t> </a:t>
            </a:r>
            <a:r>
              <a:rPr lang="de-DE" dirty="0" err="1">
                <a:solidFill>
                  <a:schemeClr val="tx1"/>
                </a:solidFill>
              </a:rPr>
              <a:t>the</a:t>
            </a:r>
            <a:r>
              <a:rPr lang="de-DE" dirty="0">
                <a:solidFill>
                  <a:schemeClr val="tx1"/>
                </a:solidFill>
              </a:rPr>
              <a:t> App </a:t>
            </a:r>
            <a:r>
              <a:rPr lang="de-DE" dirty="0" err="1">
                <a:solidFill>
                  <a:schemeClr val="tx1"/>
                </a:solidFill>
              </a:rPr>
              <a:t>is</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previous</a:t>
            </a:r>
            <a:r>
              <a:rPr lang="de-DE" dirty="0">
                <a:solidFill>
                  <a:schemeClr val="tx1"/>
                </a:solidFill>
              </a:rPr>
              <a:t> </a:t>
            </a:r>
            <a:r>
              <a:rPr lang="de-DE" dirty="0" err="1">
                <a:solidFill>
                  <a:schemeClr val="tx1"/>
                </a:solidFill>
              </a:rPr>
              <a:t>state</a:t>
            </a:r>
            <a:endParaRPr lang="de-DE" dirty="0">
              <a:solidFill>
                <a:schemeClr val="tx1"/>
              </a:solidFill>
            </a:endParaRPr>
          </a:p>
          <a:p>
            <a:pPr marL="342900" indent="-342900">
              <a:buFont typeface="Arial" panose="020B0604020202020204" pitchFamily="34" charset="0"/>
              <a:buChar char="•"/>
            </a:pPr>
            <a:endParaRPr lang="de-DE" dirty="0"/>
          </a:p>
        </p:txBody>
      </p:sp>
      <p:sp>
        <p:nvSpPr>
          <p:cNvPr id="2" name="矩形 1">
            <a:extLst>
              <a:ext uri="{FF2B5EF4-FFF2-40B4-BE49-F238E27FC236}">
                <a16:creationId xmlns:a16="http://schemas.microsoft.com/office/drawing/2014/main" id="{E557F956-E93E-F54F-8FAD-D032F36E7857}"/>
              </a:ext>
            </a:extLst>
          </p:cNvPr>
          <p:cNvSpPr/>
          <p:nvPr/>
        </p:nvSpPr>
        <p:spPr>
          <a:xfrm>
            <a:off x="7810775" y="3820483"/>
            <a:ext cx="2633191" cy="218117"/>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kumimoji="1" lang="zh-TW" altLang="en-US" dirty="0"/>
          </a:p>
        </p:txBody>
      </p:sp>
      <p:sp>
        <p:nvSpPr>
          <p:cNvPr id="4" name="投影片編號版面配置區 3">
            <a:extLst>
              <a:ext uri="{FF2B5EF4-FFF2-40B4-BE49-F238E27FC236}">
                <a16:creationId xmlns:a16="http://schemas.microsoft.com/office/drawing/2014/main" id="{A552D34C-B126-D848-B4A4-5500CA09B155}"/>
              </a:ext>
            </a:extLst>
          </p:cNvPr>
          <p:cNvSpPr>
            <a:spLocks noGrp="1"/>
          </p:cNvSpPr>
          <p:nvPr>
            <p:ph type="sldNum" sz="quarter" idx="11"/>
          </p:nvPr>
        </p:nvSpPr>
        <p:spPr/>
        <p:txBody>
          <a:bodyPr/>
          <a:lstStyle/>
          <a:p>
            <a:fld id="{CE58CB1E-F828-4F11-99E0-327109AF9DA4}" type="slidenum">
              <a:rPr lang="de-DE" smtClean="0">
                <a:solidFill>
                  <a:prstClr val="black"/>
                </a:solidFill>
              </a:rPr>
              <a:pPr/>
              <a:t>22</a:t>
            </a:fld>
            <a:endParaRPr lang="de-DE" dirty="0">
              <a:solidFill>
                <a:prstClr val="black"/>
              </a:solidFill>
            </a:endParaRPr>
          </a:p>
        </p:txBody>
      </p:sp>
    </p:spTree>
    <p:extLst>
      <p:ext uri="{BB962C8B-B14F-4D97-AF65-F5344CB8AC3E}">
        <p14:creationId xmlns:p14="http://schemas.microsoft.com/office/powerpoint/2010/main" val="865034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25451" y="1126183"/>
            <a:ext cx="11345332" cy="428297"/>
          </a:xfrm>
        </p:spPr>
        <p:txBody>
          <a:bodyPr/>
          <a:lstStyle/>
          <a:p>
            <a:r>
              <a:rPr lang="de-DE" dirty="0" err="1"/>
              <a:t>Conclusion</a:t>
            </a:r>
            <a:r>
              <a:rPr lang="de-DE" dirty="0"/>
              <a:t> – Pros </a:t>
            </a:r>
            <a:r>
              <a:rPr lang="de-DE" dirty="0" err="1"/>
              <a:t>and</a:t>
            </a:r>
            <a:r>
              <a:rPr lang="de-DE" dirty="0"/>
              <a:t> </a:t>
            </a:r>
            <a:r>
              <a:rPr lang="de-DE" dirty="0" err="1"/>
              <a:t>Cons</a:t>
            </a:r>
            <a:endParaRPr lang="de-DE" dirty="0"/>
          </a:p>
        </p:txBody>
      </p:sp>
      <p:sp>
        <p:nvSpPr>
          <p:cNvPr id="3" name="Inhaltsplatzhalter 2"/>
          <p:cNvSpPr>
            <a:spLocks noGrp="1"/>
          </p:cNvSpPr>
          <p:nvPr>
            <p:ph idx="10"/>
          </p:nvPr>
        </p:nvSpPr>
        <p:spPr>
          <a:xfrm>
            <a:off x="425451" y="1978720"/>
            <a:ext cx="11345332" cy="3683526"/>
          </a:xfrm>
        </p:spPr>
        <p:txBody>
          <a:bodyPr/>
          <a:lstStyle/>
          <a:p>
            <a:pPr marL="342900" indent="-342900">
              <a:buFont typeface="Arial" panose="020B0604020202020204" pitchFamily="34" charset="0"/>
              <a:buChar char="•"/>
            </a:pPr>
            <a:r>
              <a:rPr lang="de-DE" dirty="0"/>
              <a:t>Pros:</a:t>
            </a:r>
            <a:br>
              <a:rPr lang="de-DE" dirty="0"/>
            </a:br>
            <a:r>
              <a:rPr lang="de-DE" dirty="0"/>
              <a:t>- NN </a:t>
            </a:r>
            <a:r>
              <a:rPr lang="de-DE" dirty="0" err="1"/>
              <a:t>Classifier</a:t>
            </a:r>
            <a:r>
              <a:rPr lang="de-DE" dirty="0"/>
              <a:t> </a:t>
            </a:r>
            <a:r>
              <a:rPr lang="de-DE" dirty="0" err="1"/>
              <a:t>has</a:t>
            </a:r>
            <a:r>
              <a:rPr lang="de-DE" dirty="0"/>
              <a:t> a </a:t>
            </a:r>
            <a:r>
              <a:rPr lang="de-DE" dirty="0" err="1"/>
              <a:t>very</a:t>
            </a:r>
            <a:r>
              <a:rPr lang="de-DE" dirty="0"/>
              <a:t> high </a:t>
            </a:r>
            <a:r>
              <a:rPr lang="de-DE" dirty="0" err="1"/>
              <a:t>prediction</a:t>
            </a:r>
            <a:r>
              <a:rPr lang="de-DE" dirty="0"/>
              <a:t> </a:t>
            </a:r>
            <a:r>
              <a:rPr lang="de-DE" dirty="0" err="1"/>
              <a:t>accuracy</a:t>
            </a:r>
            <a:br>
              <a:rPr lang="de-DE" dirty="0"/>
            </a:br>
            <a:r>
              <a:rPr lang="de-DE" dirty="0"/>
              <a:t>- The </a:t>
            </a:r>
            <a:r>
              <a:rPr lang="de-DE" dirty="0" err="1"/>
              <a:t>model</a:t>
            </a:r>
            <a:r>
              <a:rPr lang="de-DE" dirty="0"/>
              <a:t> </a:t>
            </a:r>
            <a:r>
              <a:rPr lang="de-DE" dirty="0" err="1"/>
              <a:t>is</a:t>
            </a:r>
            <a:r>
              <a:rPr lang="de-DE" dirty="0"/>
              <a:t> </a:t>
            </a:r>
            <a:r>
              <a:rPr lang="de-DE" dirty="0" err="1"/>
              <a:t>trained</a:t>
            </a:r>
            <a:r>
              <a:rPr lang="de-DE" dirty="0"/>
              <a:t> offline on PC </a:t>
            </a:r>
            <a:r>
              <a:rPr lang="de-DE" dirty="0">
                <a:sym typeface="Wingdings" pitchFamily="2" charset="2"/>
              </a:rPr>
              <a:t> Low </a:t>
            </a:r>
            <a:r>
              <a:rPr lang="de-DE" dirty="0" err="1">
                <a:sym typeface="Wingdings" pitchFamily="2" charset="2"/>
              </a:rPr>
              <a:t>performance</a:t>
            </a:r>
            <a:r>
              <a:rPr lang="de-DE" dirty="0">
                <a:sym typeface="Wingdings" pitchFamily="2" charset="2"/>
              </a:rPr>
              <a:t> </a:t>
            </a:r>
            <a:r>
              <a:rPr lang="de-DE" dirty="0" err="1">
                <a:sym typeface="Wingdings" pitchFamily="2" charset="2"/>
              </a:rPr>
              <a:t>cost</a:t>
            </a:r>
            <a:r>
              <a:rPr lang="de-DE" dirty="0">
                <a:sym typeface="Wingdings" pitchFamily="2" charset="2"/>
              </a:rPr>
              <a:t> on mobile </a:t>
            </a:r>
            <a:r>
              <a:rPr lang="de-DE" dirty="0" err="1">
                <a:sym typeface="Wingdings" pitchFamily="2" charset="2"/>
              </a:rPr>
              <a:t>phone</a:t>
            </a:r>
            <a:br>
              <a:rPr lang="de-DE" dirty="0">
                <a:sym typeface="Wingdings" pitchFamily="2" charset="2"/>
              </a:rPr>
            </a:br>
            <a:r>
              <a:rPr lang="de-DE" dirty="0">
                <a:sym typeface="Wingdings" pitchFamily="2" charset="2"/>
              </a:rPr>
              <a:t>- Easy </a:t>
            </a:r>
            <a:r>
              <a:rPr lang="de-DE" dirty="0" err="1">
                <a:sym typeface="Wingdings" pitchFamily="2" charset="2"/>
              </a:rPr>
              <a:t>to</a:t>
            </a:r>
            <a:r>
              <a:rPr lang="de-DE" dirty="0">
                <a:sym typeface="Wingdings" pitchFamily="2" charset="2"/>
              </a:rPr>
              <a:t> </a:t>
            </a:r>
            <a:r>
              <a:rPr lang="de-DE" dirty="0" err="1">
                <a:sym typeface="Wingdings" pitchFamily="2" charset="2"/>
              </a:rPr>
              <a:t>expand</a:t>
            </a:r>
            <a:r>
              <a:rPr lang="de-DE" dirty="0">
                <a:sym typeface="Wingdings" pitchFamily="2" charset="2"/>
              </a:rPr>
              <a:t> </a:t>
            </a:r>
            <a:r>
              <a:rPr lang="de-DE" dirty="0" err="1">
                <a:sym typeface="Wingdings" pitchFamily="2" charset="2"/>
              </a:rPr>
              <a:t>detected</a:t>
            </a:r>
            <a:r>
              <a:rPr lang="de-DE" dirty="0">
                <a:sym typeface="Wingdings" pitchFamily="2" charset="2"/>
              </a:rPr>
              <a:t> </a:t>
            </a:r>
            <a:r>
              <a:rPr lang="de-DE" dirty="0" err="1">
                <a:sym typeface="Wingdings" pitchFamily="2" charset="2"/>
              </a:rPr>
              <a:t>activity</a:t>
            </a:r>
            <a:r>
              <a:rPr lang="de-DE" dirty="0">
                <a:sym typeface="Wingdings" pitchFamily="2" charset="2"/>
              </a:rPr>
              <a:t> </a:t>
            </a:r>
            <a:r>
              <a:rPr lang="de-DE" dirty="0" err="1">
                <a:sym typeface="Wingdings" pitchFamily="2" charset="2"/>
              </a:rPr>
              <a:t>types</a:t>
            </a:r>
            <a:br>
              <a:rPr lang="de-DE" dirty="0">
                <a:sym typeface="Wingdings" pitchFamily="2" charset="2"/>
              </a:rPr>
            </a:br>
            <a:r>
              <a:rPr lang="de-DE" dirty="0">
                <a:sym typeface="Wingdings" pitchFamily="2" charset="2"/>
              </a:rPr>
              <a:t>- </a:t>
            </a:r>
            <a:r>
              <a:rPr lang="de-DE" dirty="0" err="1">
                <a:sym typeface="Wingdings" pitchFamily="2" charset="2"/>
              </a:rPr>
              <a:t>Relatively</a:t>
            </a:r>
            <a:r>
              <a:rPr lang="de-DE" dirty="0">
                <a:sym typeface="Wingdings" pitchFamily="2" charset="2"/>
              </a:rPr>
              <a:t> robust </a:t>
            </a:r>
            <a:r>
              <a:rPr lang="de-DE" dirty="0" err="1">
                <a:sym typeface="Wingdings" pitchFamily="2" charset="2"/>
              </a:rPr>
              <a:t>against</a:t>
            </a:r>
            <a:r>
              <a:rPr lang="de-DE" dirty="0">
                <a:sym typeface="Wingdings" pitchFamily="2" charset="2"/>
              </a:rPr>
              <a:t> </a:t>
            </a:r>
            <a:r>
              <a:rPr lang="de-DE" dirty="0" err="1">
                <a:sym typeface="Wingdings" pitchFamily="2" charset="2"/>
              </a:rPr>
              <a:t>noise</a:t>
            </a:r>
            <a:br>
              <a:rPr lang="de-DE" dirty="0">
                <a:sym typeface="Wingdings" pitchFamily="2" charset="2"/>
              </a:rPr>
            </a:br>
            <a:endParaRPr lang="de-DE" dirty="0">
              <a:sym typeface="Wingdings" pitchFamily="2" charset="2"/>
            </a:endParaRPr>
          </a:p>
          <a:p>
            <a:pPr marL="342900" indent="-342900">
              <a:buFont typeface="Arial" panose="020B0604020202020204" pitchFamily="34" charset="0"/>
              <a:buChar char="•"/>
            </a:pPr>
            <a:r>
              <a:rPr lang="de-DE" dirty="0" err="1">
                <a:sym typeface="Wingdings" pitchFamily="2" charset="2"/>
              </a:rPr>
              <a:t>Cons</a:t>
            </a:r>
            <a:r>
              <a:rPr lang="de-DE" dirty="0">
                <a:sym typeface="Wingdings" pitchFamily="2" charset="2"/>
              </a:rPr>
              <a:t>:</a:t>
            </a:r>
            <a:br>
              <a:rPr lang="de-DE" dirty="0">
                <a:sym typeface="Wingdings" pitchFamily="2" charset="2"/>
              </a:rPr>
            </a:br>
            <a:r>
              <a:rPr lang="de-DE" dirty="0">
                <a:sym typeface="Wingdings" pitchFamily="2" charset="2"/>
              </a:rPr>
              <a:t>- High </a:t>
            </a:r>
            <a:r>
              <a:rPr lang="de-DE" dirty="0" err="1">
                <a:sym typeface="Wingdings" pitchFamily="2" charset="2"/>
              </a:rPr>
              <a:t>demand</a:t>
            </a:r>
            <a:r>
              <a:rPr lang="de-DE" dirty="0">
                <a:sym typeface="Wingdings" pitchFamily="2" charset="2"/>
              </a:rPr>
              <a:t> on </a:t>
            </a:r>
            <a:r>
              <a:rPr lang="de-DE" dirty="0" err="1">
                <a:sym typeface="Wingdings" pitchFamily="2" charset="2"/>
              </a:rPr>
              <a:t>data</a:t>
            </a:r>
            <a:r>
              <a:rPr lang="de-DE" dirty="0">
                <a:sym typeface="Wingdings" pitchFamily="2" charset="2"/>
              </a:rPr>
              <a:t> </a:t>
            </a:r>
            <a:r>
              <a:rPr lang="de-DE" dirty="0" err="1">
                <a:sym typeface="Wingdings" pitchFamily="2" charset="2"/>
              </a:rPr>
              <a:t>collection</a:t>
            </a:r>
            <a:br>
              <a:rPr lang="de-DE" dirty="0">
                <a:sym typeface="Wingdings" pitchFamily="2" charset="2"/>
              </a:rPr>
            </a:br>
            <a:r>
              <a:rPr lang="de-DE" dirty="0">
                <a:sym typeface="Wingdings" pitchFamily="2" charset="2"/>
              </a:rPr>
              <a:t>- The </a:t>
            </a:r>
            <a:r>
              <a:rPr lang="de-DE" dirty="0" err="1">
                <a:sym typeface="Wingdings" pitchFamily="2" charset="2"/>
              </a:rPr>
              <a:t>model</a:t>
            </a:r>
            <a:r>
              <a:rPr lang="de-DE" dirty="0">
                <a:sym typeface="Wingdings" pitchFamily="2" charset="2"/>
              </a:rPr>
              <a:t> </a:t>
            </a:r>
            <a:r>
              <a:rPr lang="de-DE" dirty="0" err="1">
                <a:sym typeface="Wingdings" pitchFamily="2" charset="2"/>
              </a:rPr>
              <a:t>cannot</a:t>
            </a:r>
            <a:r>
              <a:rPr lang="de-DE" dirty="0">
                <a:sym typeface="Wingdings" pitchFamily="2" charset="2"/>
              </a:rPr>
              <a:t> </a:t>
            </a:r>
            <a:r>
              <a:rPr lang="de-DE" dirty="0" err="1">
                <a:sym typeface="Wingdings" pitchFamily="2" charset="2"/>
              </a:rPr>
              <a:t>distinguish</a:t>
            </a:r>
            <a:r>
              <a:rPr lang="de-DE" dirty="0">
                <a:sym typeface="Wingdings" pitchFamily="2" charset="2"/>
              </a:rPr>
              <a:t> </a:t>
            </a:r>
            <a:r>
              <a:rPr lang="de-DE" dirty="0" err="1">
                <a:sym typeface="Wingdings" pitchFamily="2" charset="2"/>
              </a:rPr>
              <a:t>sitting</a:t>
            </a:r>
            <a:r>
              <a:rPr lang="de-DE" dirty="0">
                <a:sym typeface="Wingdings" pitchFamily="2" charset="2"/>
              </a:rPr>
              <a:t> </a:t>
            </a:r>
            <a:r>
              <a:rPr lang="de-DE" dirty="0" err="1">
                <a:sym typeface="Wingdings" pitchFamily="2" charset="2"/>
              </a:rPr>
              <a:t>from</a:t>
            </a:r>
            <a:r>
              <a:rPr lang="de-DE" dirty="0">
                <a:sym typeface="Wingdings" pitchFamily="2" charset="2"/>
              </a:rPr>
              <a:t> </a:t>
            </a:r>
            <a:r>
              <a:rPr lang="de-DE" dirty="0" err="1">
                <a:sym typeface="Wingdings" pitchFamily="2" charset="2"/>
              </a:rPr>
              <a:t>standing</a:t>
            </a:r>
            <a:br>
              <a:rPr lang="de-DE" dirty="0">
                <a:sym typeface="Wingdings" pitchFamily="2" charset="2"/>
              </a:rPr>
            </a:br>
            <a:r>
              <a:rPr lang="de-DE" dirty="0">
                <a:sym typeface="Wingdings" pitchFamily="2" charset="2"/>
              </a:rPr>
              <a:t>- </a:t>
            </a:r>
            <a:r>
              <a:rPr lang="de-DE" dirty="0" err="1">
                <a:sym typeface="Wingdings" pitchFamily="2" charset="2"/>
              </a:rPr>
              <a:t>If</a:t>
            </a:r>
            <a:r>
              <a:rPr lang="de-DE" dirty="0">
                <a:sym typeface="Wingdings" pitchFamily="2" charset="2"/>
              </a:rPr>
              <a:t> </a:t>
            </a:r>
            <a:r>
              <a:rPr lang="de-DE" dirty="0" err="1">
                <a:sym typeface="Wingdings" pitchFamily="2" charset="2"/>
              </a:rPr>
              <a:t>activity</a:t>
            </a:r>
            <a:r>
              <a:rPr lang="de-DE" dirty="0">
                <a:sym typeface="Wingdings" pitchFamily="2" charset="2"/>
              </a:rPr>
              <a:t> </a:t>
            </a:r>
            <a:r>
              <a:rPr lang="de-DE" dirty="0" err="1">
                <a:sym typeface="Wingdings" pitchFamily="2" charset="2"/>
              </a:rPr>
              <a:t>transition</a:t>
            </a:r>
            <a:r>
              <a:rPr lang="de-DE" dirty="0">
                <a:sym typeface="Wingdings" pitchFamily="2" charset="2"/>
              </a:rPr>
              <a:t> </a:t>
            </a:r>
            <a:r>
              <a:rPr lang="de-DE" dirty="0" err="1">
                <a:sym typeface="Wingdings" pitchFamily="2" charset="2"/>
              </a:rPr>
              <a:t>occurs</a:t>
            </a:r>
            <a:r>
              <a:rPr lang="de-DE" dirty="0">
                <a:sym typeface="Wingdings" pitchFamily="2" charset="2"/>
              </a:rPr>
              <a:t> </a:t>
            </a:r>
            <a:r>
              <a:rPr lang="de-DE" dirty="0" err="1">
                <a:sym typeface="Wingdings" pitchFamily="2" charset="2"/>
              </a:rPr>
              <a:t>within</a:t>
            </a:r>
            <a:r>
              <a:rPr lang="de-DE" dirty="0">
                <a:sym typeface="Wingdings" pitchFamily="2" charset="2"/>
              </a:rPr>
              <a:t> </a:t>
            </a:r>
            <a:r>
              <a:rPr lang="de-DE" dirty="0" err="1">
                <a:sym typeface="Wingdings" pitchFamily="2" charset="2"/>
              </a:rPr>
              <a:t>the</a:t>
            </a:r>
            <a:r>
              <a:rPr lang="de-DE" dirty="0">
                <a:sym typeface="Wingdings" pitchFamily="2" charset="2"/>
              </a:rPr>
              <a:t> same </a:t>
            </a:r>
            <a:r>
              <a:rPr lang="de-DE" dirty="0" err="1">
                <a:sym typeface="Wingdings" pitchFamily="2" charset="2"/>
              </a:rPr>
              <a:t>window</a:t>
            </a:r>
            <a:r>
              <a:rPr lang="de-DE" dirty="0">
                <a:sym typeface="Wingdings" pitchFamily="2" charset="2"/>
              </a:rPr>
              <a:t>  Model </a:t>
            </a:r>
            <a:r>
              <a:rPr lang="de-DE" dirty="0" err="1">
                <a:sym typeface="Wingdings" pitchFamily="2" charset="2"/>
              </a:rPr>
              <a:t>gets</a:t>
            </a:r>
            <a:r>
              <a:rPr lang="de-DE" dirty="0">
                <a:sym typeface="Wingdings" pitchFamily="2" charset="2"/>
              </a:rPr>
              <a:t> </a:t>
            </a:r>
            <a:r>
              <a:rPr lang="de-DE" dirty="0" err="1">
                <a:sym typeface="Wingdings" pitchFamily="2" charset="2"/>
              </a:rPr>
              <a:t>confused</a:t>
            </a:r>
            <a:endParaRPr lang="de-DE" dirty="0">
              <a:sym typeface="Wingdings" pitchFamily="2" charset="2"/>
            </a:endParaRPr>
          </a:p>
          <a:p>
            <a:pPr marL="342900" indent="-342900">
              <a:buFont typeface="Arial" panose="020B0604020202020204" pitchFamily="34" charset="0"/>
              <a:buChar char="•"/>
            </a:pPr>
            <a:endParaRPr lang="de-DE" dirty="0"/>
          </a:p>
        </p:txBody>
      </p:sp>
      <p:sp>
        <p:nvSpPr>
          <p:cNvPr id="2" name="投影片編號版面配置區 1">
            <a:extLst>
              <a:ext uri="{FF2B5EF4-FFF2-40B4-BE49-F238E27FC236}">
                <a16:creationId xmlns:a16="http://schemas.microsoft.com/office/drawing/2014/main" id="{5A762BE3-0552-F245-AF34-E5E68256D0C0}"/>
              </a:ext>
            </a:extLst>
          </p:cNvPr>
          <p:cNvSpPr>
            <a:spLocks noGrp="1"/>
          </p:cNvSpPr>
          <p:nvPr>
            <p:ph type="sldNum" sz="quarter" idx="11"/>
          </p:nvPr>
        </p:nvSpPr>
        <p:spPr/>
        <p:txBody>
          <a:bodyPr/>
          <a:lstStyle/>
          <a:p>
            <a:fld id="{CE58CB1E-F828-4F11-99E0-327109AF9DA4}" type="slidenum">
              <a:rPr lang="de-DE" smtClean="0">
                <a:solidFill>
                  <a:prstClr val="black"/>
                </a:solidFill>
              </a:rPr>
              <a:pPr/>
              <a:t>23</a:t>
            </a:fld>
            <a:endParaRPr lang="de-DE" dirty="0">
              <a:solidFill>
                <a:prstClr val="black"/>
              </a:solidFill>
            </a:endParaRPr>
          </a:p>
        </p:txBody>
      </p:sp>
    </p:spTree>
    <p:extLst>
      <p:ext uri="{BB962C8B-B14F-4D97-AF65-F5344CB8AC3E}">
        <p14:creationId xmlns:p14="http://schemas.microsoft.com/office/powerpoint/2010/main" val="1655520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25451" y="1126183"/>
            <a:ext cx="11345332" cy="428297"/>
          </a:xfrm>
        </p:spPr>
        <p:txBody>
          <a:bodyPr/>
          <a:lstStyle/>
          <a:p>
            <a:r>
              <a:rPr lang="de-DE" dirty="0" err="1"/>
              <a:t>Conclusion</a:t>
            </a:r>
            <a:r>
              <a:rPr lang="de-DE" dirty="0"/>
              <a:t> – Future </a:t>
            </a:r>
            <a:r>
              <a:rPr lang="de-DE" dirty="0" err="1"/>
              <a:t>work</a:t>
            </a:r>
            <a:endParaRPr lang="de-DE" dirty="0"/>
          </a:p>
        </p:txBody>
      </p:sp>
      <p:sp>
        <p:nvSpPr>
          <p:cNvPr id="3" name="Inhaltsplatzhalter 2"/>
          <p:cNvSpPr>
            <a:spLocks noGrp="1"/>
          </p:cNvSpPr>
          <p:nvPr>
            <p:ph idx="10"/>
          </p:nvPr>
        </p:nvSpPr>
        <p:spPr>
          <a:xfrm>
            <a:off x="425451" y="1978720"/>
            <a:ext cx="11345332" cy="3683526"/>
          </a:xfrm>
        </p:spPr>
        <p:txBody>
          <a:bodyPr/>
          <a:lstStyle/>
          <a:p>
            <a:pPr marL="342900" indent="-342900">
              <a:buFont typeface="Arial" panose="020B0604020202020204" pitchFamily="34" charset="0"/>
              <a:buChar char="•"/>
            </a:pPr>
            <a:r>
              <a:rPr lang="de-DE" dirty="0" err="1"/>
              <a:t>Better</a:t>
            </a:r>
            <a:r>
              <a:rPr lang="de-DE" dirty="0"/>
              <a:t> GUI</a:t>
            </a:r>
          </a:p>
          <a:p>
            <a:pPr marL="342900" indent="-342900">
              <a:buFont typeface="Arial" panose="020B0604020202020204" pitchFamily="34" charset="0"/>
              <a:buChar char="•"/>
            </a:pPr>
            <a:r>
              <a:rPr lang="de-DE" dirty="0"/>
              <a:t>Try </a:t>
            </a:r>
            <a:r>
              <a:rPr lang="de-DE" dirty="0" err="1"/>
              <a:t>other</a:t>
            </a:r>
            <a:r>
              <a:rPr lang="de-DE" dirty="0"/>
              <a:t> </a:t>
            </a:r>
            <a:r>
              <a:rPr lang="de-DE" dirty="0" err="1"/>
              <a:t>sensor</a:t>
            </a:r>
            <a:r>
              <a:rPr lang="de-DE" dirty="0"/>
              <a:t> </a:t>
            </a:r>
            <a:r>
              <a:rPr lang="de-DE" dirty="0" err="1"/>
              <a:t>wearing</a:t>
            </a:r>
            <a:r>
              <a:rPr lang="de-DE" dirty="0"/>
              <a:t> </a:t>
            </a:r>
            <a:r>
              <a:rPr lang="de-DE" dirty="0" err="1"/>
              <a:t>positions</a:t>
            </a:r>
            <a:r>
              <a:rPr lang="de-DE" dirty="0"/>
              <a:t> (e.g. </a:t>
            </a:r>
            <a:r>
              <a:rPr lang="de-DE" dirty="0" err="1"/>
              <a:t>inside</a:t>
            </a:r>
            <a:r>
              <a:rPr lang="de-DE" dirty="0"/>
              <a:t> a </a:t>
            </a:r>
            <a:r>
              <a:rPr lang="de-DE" dirty="0" err="1"/>
              <a:t>pocket</a:t>
            </a:r>
            <a:r>
              <a:rPr lang="de-DE" dirty="0"/>
              <a:t> etc.)</a:t>
            </a:r>
          </a:p>
        </p:txBody>
      </p:sp>
      <p:sp>
        <p:nvSpPr>
          <p:cNvPr id="2" name="投影片編號版面配置區 1">
            <a:extLst>
              <a:ext uri="{FF2B5EF4-FFF2-40B4-BE49-F238E27FC236}">
                <a16:creationId xmlns:a16="http://schemas.microsoft.com/office/drawing/2014/main" id="{D00250B5-96B7-0246-B14C-DAA27D7A5916}"/>
              </a:ext>
            </a:extLst>
          </p:cNvPr>
          <p:cNvSpPr>
            <a:spLocks noGrp="1"/>
          </p:cNvSpPr>
          <p:nvPr>
            <p:ph type="sldNum" sz="quarter" idx="11"/>
          </p:nvPr>
        </p:nvSpPr>
        <p:spPr/>
        <p:txBody>
          <a:bodyPr/>
          <a:lstStyle/>
          <a:p>
            <a:fld id="{CE58CB1E-F828-4F11-99E0-327109AF9DA4}" type="slidenum">
              <a:rPr lang="de-DE" smtClean="0">
                <a:solidFill>
                  <a:prstClr val="black"/>
                </a:solidFill>
              </a:rPr>
              <a:pPr/>
              <a:t>24</a:t>
            </a:fld>
            <a:endParaRPr lang="de-DE" dirty="0">
              <a:solidFill>
                <a:prstClr val="black"/>
              </a:solidFill>
            </a:endParaRPr>
          </a:p>
        </p:txBody>
      </p:sp>
    </p:spTree>
    <p:extLst>
      <p:ext uri="{BB962C8B-B14F-4D97-AF65-F5344CB8AC3E}">
        <p14:creationId xmlns:p14="http://schemas.microsoft.com/office/powerpoint/2010/main" val="2309873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25451" y="1126183"/>
            <a:ext cx="11345332" cy="428297"/>
          </a:xfrm>
        </p:spPr>
        <p:txBody>
          <a:bodyPr/>
          <a:lstStyle/>
          <a:p>
            <a:r>
              <a:rPr lang="de-DE" dirty="0" err="1"/>
              <a:t>Conclusion</a:t>
            </a:r>
            <a:r>
              <a:rPr lang="de-DE" dirty="0"/>
              <a:t> – Project </a:t>
            </a:r>
            <a:r>
              <a:rPr lang="de-DE" dirty="0" err="1"/>
              <a:t>schedule</a:t>
            </a:r>
            <a:endParaRPr lang="de-DE" dirty="0"/>
          </a:p>
        </p:txBody>
      </p:sp>
      <p:sp>
        <p:nvSpPr>
          <p:cNvPr id="2" name="投影片編號版面配置區 1">
            <a:extLst>
              <a:ext uri="{FF2B5EF4-FFF2-40B4-BE49-F238E27FC236}">
                <a16:creationId xmlns:a16="http://schemas.microsoft.com/office/drawing/2014/main" id="{C3506798-4210-5541-9590-D5F43D0D6E59}"/>
              </a:ext>
            </a:extLst>
          </p:cNvPr>
          <p:cNvSpPr>
            <a:spLocks noGrp="1"/>
          </p:cNvSpPr>
          <p:nvPr>
            <p:ph type="sldNum" sz="quarter" idx="11"/>
          </p:nvPr>
        </p:nvSpPr>
        <p:spPr/>
        <p:txBody>
          <a:bodyPr/>
          <a:lstStyle/>
          <a:p>
            <a:fld id="{CE58CB1E-F828-4F11-99E0-327109AF9DA4}" type="slidenum">
              <a:rPr lang="de-DE" smtClean="0">
                <a:solidFill>
                  <a:prstClr val="black"/>
                </a:solidFill>
              </a:rPr>
              <a:pPr/>
              <a:t>25</a:t>
            </a:fld>
            <a:endParaRPr lang="de-DE" dirty="0">
              <a:solidFill>
                <a:prstClr val="black"/>
              </a:solidFill>
            </a:endParaRPr>
          </a:p>
        </p:txBody>
      </p:sp>
      <p:pic>
        <p:nvPicPr>
          <p:cNvPr id="4" name="圖片 3">
            <a:extLst>
              <a:ext uri="{FF2B5EF4-FFF2-40B4-BE49-F238E27FC236}">
                <a16:creationId xmlns:a16="http://schemas.microsoft.com/office/drawing/2014/main" id="{25FE81CE-C6D3-4241-9674-543E0AAFBB1A}"/>
              </a:ext>
            </a:extLst>
          </p:cNvPr>
          <p:cNvPicPr>
            <a:picLocks noChangeAspect="1"/>
          </p:cNvPicPr>
          <p:nvPr/>
        </p:nvPicPr>
        <p:blipFill>
          <a:blip r:embed="rId3"/>
          <a:stretch>
            <a:fillRect/>
          </a:stretch>
        </p:blipFill>
        <p:spPr>
          <a:xfrm>
            <a:off x="425451" y="1685401"/>
            <a:ext cx="9811512" cy="3159537"/>
          </a:xfrm>
          <a:prstGeom prst="rect">
            <a:avLst/>
          </a:prstGeom>
        </p:spPr>
      </p:pic>
    </p:spTree>
    <p:extLst>
      <p:ext uri="{BB962C8B-B14F-4D97-AF65-F5344CB8AC3E}">
        <p14:creationId xmlns:p14="http://schemas.microsoft.com/office/powerpoint/2010/main" val="1207682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382589" y="3069283"/>
            <a:ext cx="11345332" cy="428297"/>
          </a:xfrm>
        </p:spPr>
        <p:txBody>
          <a:bodyPr/>
          <a:lstStyle/>
          <a:p>
            <a:pPr algn="ctr"/>
            <a:r>
              <a:rPr lang="de-DE" b="1" dirty="0" err="1"/>
              <a:t>Thank</a:t>
            </a:r>
            <a:r>
              <a:rPr lang="de-DE" b="1" dirty="0"/>
              <a:t> </a:t>
            </a:r>
            <a:r>
              <a:rPr lang="de-DE" b="1" dirty="0" err="1"/>
              <a:t>You</a:t>
            </a:r>
            <a:r>
              <a:rPr lang="de-DE" b="1" dirty="0"/>
              <a:t> </a:t>
            </a:r>
          </a:p>
        </p:txBody>
      </p:sp>
      <p:sp>
        <p:nvSpPr>
          <p:cNvPr id="2" name="投影片編號版面配置區 1">
            <a:extLst>
              <a:ext uri="{FF2B5EF4-FFF2-40B4-BE49-F238E27FC236}">
                <a16:creationId xmlns:a16="http://schemas.microsoft.com/office/drawing/2014/main" id="{0209A295-B3CC-4848-BC8B-D56DFA3096ED}"/>
              </a:ext>
            </a:extLst>
          </p:cNvPr>
          <p:cNvSpPr>
            <a:spLocks noGrp="1"/>
          </p:cNvSpPr>
          <p:nvPr>
            <p:ph type="sldNum" sz="quarter" idx="11"/>
          </p:nvPr>
        </p:nvSpPr>
        <p:spPr/>
        <p:txBody>
          <a:bodyPr/>
          <a:lstStyle/>
          <a:p>
            <a:fld id="{CE58CB1E-F828-4F11-99E0-327109AF9DA4}" type="slidenum">
              <a:rPr lang="de-DE" smtClean="0">
                <a:solidFill>
                  <a:prstClr val="black"/>
                </a:solidFill>
              </a:rPr>
              <a:pPr/>
              <a:t>26</a:t>
            </a:fld>
            <a:endParaRPr lang="de-DE" dirty="0">
              <a:solidFill>
                <a:prstClr val="black"/>
              </a:solidFill>
            </a:endParaRPr>
          </a:p>
        </p:txBody>
      </p:sp>
    </p:spTree>
    <p:extLst>
      <p:ext uri="{BB962C8B-B14F-4D97-AF65-F5344CB8AC3E}">
        <p14:creationId xmlns:p14="http://schemas.microsoft.com/office/powerpoint/2010/main" val="991039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Project Manager</a:t>
            </a:r>
          </a:p>
        </p:txBody>
      </p:sp>
      <p:sp>
        <p:nvSpPr>
          <p:cNvPr id="4" name="Text Placeholder 3"/>
          <p:cNvSpPr>
            <a:spLocks noGrp="1"/>
          </p:cNvSpPr>
          <p:nvPr>
            <p:ph type="body" sz="quarter" idx="13"/>
          </p:nvPr>
        </p:nvSpPr>
        <p:spPr/>
        <p:txBody>
          <a:bodyPr/>
          <a:lstStyle/>
          <a:p>
            <a:r>
              <a:rPr lang="en-US" dirty="0" err="1"/>
              <a:t>Beike</a:t>
            </a:r>
            <a:r>
              <a:rPr lang="en-US" dirty="0"/>
              <a:t> Lu</a:t>
            </a:r>
          </a:p>
        </p:txBody>
      </p:sp>
      <p:sp>
        <p:nvSpPr>
          <p:cNvPr id="5" name="Text Placeholder 4"/>
          <p:cNvSpPr>
            <a:spLocks noGrp="1"/>
          </p:cNvSpPr>
          <p:nvPr>
            <p:ph type="body" sz="quarter" idx="15"/>
          </p:nvPr>
        </p:nvSpPr>
        <p:spPr/>
        <p:txBody>
          <a:bodyPr/>
          <a:lstStyle/>
          <a:p>
            <a:r>
              <a:rPr lang="en-US" dirty="0"/>
              <a:t>lubeike93@gmail.com</a:t>
            </a:r>
          </a:p>
        </p:txBody>
      </p:sp>
      <p:sp>
        <p:nvSpPr>
          <p:cNvPr id="6" name="Text Placeholder 5"/>
          <p:cNvSpPr>
            <a:spLocks noGrp="1"/>
          </p:cNvSpPr>
          <p:nvPr>
            <p:ph type="body" sz="quarter" idx="16"/>
          </p:nvPr>
        </p:nvSpPr>
        <p:spPr/>
        <p:txBody>
          <a:bodyPr/>
          <a:lstStyle/>
          <a:p>
            <a:r>
              <a:rPr lang="en-US"/>
              <a:t>Mobil: 0162/1032097</a:t>
            </a:r>
          </a:p>
        </p:txBody>
      </p:sp>
      <p:sp>
        <p:nvSpPr>
          <p:cNvPr id="7" name="TextBox 6"/>
          <p:cNvSpPr txBox="1"/>
          <p:nvPr/>
        </p:nvSpPr>
        <p:spPr>
          <a:xfrm>
            <a:off x="3319041" y="1046268"/>
            <a:ext cx="5185458" cy="954107"/>
          </a:xfrm>
          <a:prstGeom prst="rect">
            <a:avLst/>
          </a:prstGeom>
          <a:noFill/>
        </p:spPr>
        <p:txBody>
          <a:bodyPr wrap="square" rtlCol="0">
            <a:spAutoFit/>
          </a:bodyPr>
          <a:lstStyle/>
          <a:p>
            <a:pPr marL="171450" indent="-171450" algn="ctr">
              <a:buClr>
                <a:schemeClr val="tx2"/>
              </a:buClr>
              <a:defRPr/>
            </a:pPr>
            <a:endParaRPr lang="en-US" sz="2800" dirty="0">
              <a:solidFill>
                <a:schemeClr val="bg1"/>
              </a:solidFill>
            </a:endParaRPr>
          </a:p>
          <a:p>
            <a:pPr marL="171450" indent="-171450" algn="ctr">
              <a:buClr>
                <a:schemeClr val="tx2"/>
              </a:buClr>
              <a:defRPr/>
            </a:pPr>
            <a:r>
              <a:rPr lang="en-US" sz="2800" dirty="0">
                <a:solidFill>
                  <a:schemeClr val="bg1"/>
                </a:solidFill>
              </a:rPr>
              <a:t>Your Contact Person</a:t>
            </a:r>
          </a:p>
        </p:txBody>
      </p:sp>
      <p:sp>
        <p:nvSpPr>
          <p:cNvPr id="2" name="Picture Placeholder 1"/>
          <p:cNvSpPr>
            <a:spLocks noGrp="1"/>
          </p:cNvSpPr>
          <p:nvPr>
            <p:ph type="pic" sz="quarter" idx="10"/>
          </p:nvPr>
        </p:nvSpPr>
        <p:spPr/>
      </p:sp>
      <p:pic>
        <p:nvPicPr>
          <p:cNvPr id="14" name="Picture 13"/>
          <p:cNvPicPr>
            <a:picLocks noChangeAspect="1"/>
          </p:cNvPicPr>
          <p:nvPr/>
        </p:nvPicPr>
        <p:blipFill>
          <a:blip r:embed="rId2"/>
          <a:stretch>
            <a:fillRect/>
          </a:stretch>
        </p:blipFill>
        <p:spPr>
          <a:xfrm>
            <a:off x="3086089" y="2996705"/>
            <a:ext cx="2010901" cy="2590143"/>
          </a:xfrm>
          <a:prstGeom prst="rect">
            <a:avLst/>
          </a:prstGeom>
        </p:spPr>
      </p:pic>
    </p:spTree>
    <p:extLst>
      <p:ext uri="{BB962C8B-B14F-4D97-AF65-F5344CB8AC3E}">
        <p14:creationId xmlns:p14="http://schemas.microsoft.com/office/powerpoint/2010/main" val="1053713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25451" y="1126183"/>
            <a:ext cx="11345332" cy="428297"/>
          </a:xfrm>
        </p:spPr>
        <p:txBody>
          <a:bodyPr/>
          <a:lstStyle/>
          <a:p>
            <a:pPr>
              <a:lnSpc>
                <a:spcPct val="100000"/>
              </a:lnSpc>
            </a:pPr>
            <a:r>
              <a:rPr lang="en-AU" dirty="0"/>
              <a:t>Concept design in </a:t>
            </a:r>
            <a:r>
              <a:rPr lang="en-AU" dirty="0" err="1"/>
              <a:t>Matlab</a:t>
            </a:r>
            <a:r>
              <a:rPr lang="en-AU" dirty="0"/>
              <a:t> </a:t>
            </a:r>
            <a:r>
              <a:rPr lang="mr-IN" dirty="0"/>
              <a:t>–</a:t>
            </a:r>
            <a:r>
              <a:rPr lang="en-AU" dirty="0"/>
              <a:t> Data analysis</a:t>
            </a:r>
            <a:br>
              <a:rPr lang="en-AU" dirty="0"/>
            </a:br>
            <a:endParaRPr lang="en-AU" dirty="0"/>
          </a:p>
        </p:txBody>
      </p:sp>
      <p:sp>
        <p:nvSpPr>
          <p:cNvPr id="3" name="Inhaltsplatzhalter 2"/>
          <p:cNvSpPr>
            <a:spLocks noGrp="1"/>
          </p:cNvSpPr>
          <p:nvPr>
            <p:ph idx="10"/>
          </p:nvPr>
        </p:nvSpPr>
        <p:spPr>
          <a:xfrm>
            <a:off x="425450" y="1978721"/>
            <a:ext cx="11086193" cy="1779983"/>
          </a:xfrm>
        </p:spPr>
        <p:txBody>
          <a:bodyPr/>
          <a:lstStyle/>
          <a:p>
            <a:endParaRPr lang="en-IE" dirty="0"/>
          </a:p>
          <a:p>
            <a:pPr marL="342900" indent="-342900">
              <a:buFont typeface="Arial" charset="0"/>
              <a:buChar char="•"/>
            </a:pPr>
            <a:r>
              <a:rPr lang="en-IE" b="1" dirty="0"/>
              <a:t>Mission</a:t>
            </a:r>
            <a:r>
              <a:rPr lang="en-IE" dirty="0"/>
              <a:t>: motion </a:t>
            </a:r>
            <a:r>
              <a:rPr lang="en-IE" dirty="0" err="1"/>
              <a:t>recognization</a:t>
            </a:r>
            <a:r>
              <a:rPr lang="en-IE" dirty="0"/>
              <a:t> based on sequences of </a:t>
            </a:r>
            <a:r>
              <a:rPr lang="en-IE" dirty="0" err="1"/>
              <a:t>triaxial</a:t>
            </a:r>
            <a:r>
              <a:rPr lang="en-IE" dirty="0"/>
              <a:t> acceleration data</a:t>
            </a:r>
          </a:p>
          <a:p>
            <a:pPr marL="342900" indent="-342900">
              <a:buFont typeface="Arial" charset="0"/>
              <a:buChar char="•"/>
            </a:pPr>
            <a:r>
              <a:rPr lang="en-IE" b="1" dirty="0"/>
              <a:t>Idea</a:t>
            </a:r>
            <a:r>
              <a:rPr lang="en-IE" dirty="0"/>
              <a:t>: Extract feature values from data sequence and predict motion status</a:t>
            </a:r>
          </a:p>
          <a:p>
            <a:pPr marL="342900" indent="-342900">
              <a:buFont typeface="Arial" charset="0"/>
              <a:buChar char="•"/>
            </a:pPr>
            <a:r>
              <a:rPr lang="en-IE" altLang="zh-CN" b="1" dirty="0"/>
              <a:t>A</a:t>
            </a:r>
            <a:r>
              <a:rPr lang="en-US" altLang="zh-CN" b="1" dirty="0" err="1"/>
              <a:t>pproach</a:t>
            </a:r>
            <a:r>
              <a:rPr lang="en-US" altLang="zh-CN" dirty="0"/>
              <a:t>: train a classification model using labeled data  </a:t>
            </a:r>
            <a:endParaRPr lang="en-IE" dirty="0"/>
          </a:p>
        </p:txBody>
      </p:sp>
      <p:sp>
        <p:nvSpPr>
          <p:cNvPr id="2" name="Rectangle 1"/>
          <p:cNvSpPr/>
          <p:nvPr/>
        </p:nvSpPr>
        <p:spPr>
          <a:xfrm>
            <a:off x="2948940" y="4839788"/>
            <a:ext cx="1554480" cy="12279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p>
          <a:p>
            <a:pPr algn="ctr"/>
            <a:r>
              <a:rPr lang="en-US" dirty="0"/>
              <a:t>Feature extraction</a:t>
            </a:r>
          </a:p>
        </p:txBody>
      </p:sp>
      <p:sp>
        <p:nvSpPr>
          <p:cNvPr id="6" name="Rectangle 5"/>
          <p:cNvSpPr/>
          <p:nvPr/>
        </p:nvSpPr>
        <p:spPr>
          <a:xfrm>
            <a:off x="6448697" y="4839787"/>
            <a:ext cx="1554480" cy="12279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a:p>
            <a:pPr algn="ctr">
              <a:lnSpc>
                <a:spcPct val="114000"/>
              </a:lnSpc>
            </a:pPr>
            <a:r>
              <a:rPr lang="en-US" dirty="0"/>
              <a:t>Classification</a:t>
            </a:r>
          </a:p>
          <a:p>
            <a:pPr algn="ctr">
              <a:lnSpc>
                <a:spcPct val="114000"/>
              </a:lnSpc>
            </a:pPr>
            <a:r>
              <a:rPr lang="en-US" dirty="0"/>
              <a:t>model</a:t>
            </a:r>
          </a:p>
        </p:txBody>
      </p:sp>
      <p:cxnSp>
        <p:nvCxnSpPr>
          <p:cNvPr id="8" name="Straight Arrow Connector 7"/>
          <p:cNvCxnSpPr/>
          <p:nvPr/>
        </p:nvCxnSpPr>
        <p:spPr>
          <a:xfrm>
            <a:off x="1877786" y="5192650"/>
            <a:ext cx="10711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877786" y="5500090"/>
            <a:ext cx="10711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877786" y="5807528"/>
            <a:ext cx="10711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423638" y="4898571"/>
            <a:ext cx="102592" cy="280718"/>
          </a:xfrm>
          <a:prstGeom prst="rect">
            <a:avLst/>
          </a:prstGeom>
          <a:noFill/>
        </p:spPr>
        <p:txBody>
          <a:bodyPr wrap="none" lIns="0" tIns="0" rIns="0" bIns="0" rtlCol="0">
            <a:spAutoFit/>
          </a:bodyPr>
          <a:lstStyle/>
          <a:p>
            <a:pPr>
              <a:lnSpc>
                <a:spcPct val="114000"/>
              </a:lnSpc>
            </a:pPr>
            <a:r>
              <a:rPr lang="en-US" sz="1600" dirty="0"/>
              <a:t>x</a:t>
            </a:r>
            <a:endParaRPr lang="en-US" sz="1600" dirty="0">
              <a:latin typeface="+mn-lt"/>
            </a:endParaRPr>
          </a:p>
        </p:txBody>
      </p:sp>
      <p:sp>
        <p:nvSpPr>
          <p:cNvPr id="12" name="TextBox 11"/>
          <p:cNvSpPr txBox="1"/>
          <p:nvPr/>
        </p:nvSpPr>
        <p:spPr>
          <a:xfrm>
            <a:off x="2421990" y="5206011"/>
            <a:ext cx="102592" cy="280718"/>
          </a:xfrm>
          <a:prstGeom prst="rect">
            <a:avLst/>
          </a:prstGeom>
          <a:noFill/>
        </p:spPr>
        <p:txBody>
          <a:bodyPr wrap="none" lIns="0" tIns="0" rIns="0" bIns="0" rtlCol="0">
            <a:spAutoFit/>
          </a:bodyPr>
          <a:lstStyle/>
          <a:p>
            <a:pPr>
              <a:lnSpc>
                <a:spcPct val="114000"/>
              </a:lnSpc>
            </a:pPr>
            <a:r>
              <a:rPr lang="en-US" sz="1600">
                <a:latin typeface="+mn-lt"/>
              </a:rPr>
              <a:t>y</a:t>
            </a:r>
            <a:endParaRPr lang="en-US" sz="1600" dirty="0" err="1">
              <a:latin typeface="+mn-lt"/>
            </a:endParaRPr>
          </a:p>
        </p:txBody>
      </p:sp>
      <p:sp>
        <p:nvSpPr>
          <p:cNvPr id="13" name="TextBox 12"/>
          <p:cNvSpPr txBox="1"/>
          <p:nvPr/>
        </p:nvSpPr>
        <p:spPr>
          <a:xfrm>
            <a:off x="2397990" y="5513451"/>
            <a:ext cx="102592" cy="280718"/>
          </a:xfrm>
          <a:prstGeom prst="rect">
            <a:avLst/>
          </a:prstGeom>
          <a:noFill/>
        </p:spPr>
        <p:txBody>
          <a:bodyPr wrap="none" lIns="0" tIns="0" rIns="0" bIns="0" rtlCol="0">
            <a:spAutoFit/>
          </a:bodyPr>
          <a:lstStyle/>
          <a:p>
            <a:pPr>
              <a:lnSpc>
                <a:spcPct val="114000"/>
              </a:lnSpc>
            </a:pPr>
            <a:r>
              <a:rPr lang="en-US" sz="1600">
                <a:latin typeface="+mn-lt"/>
              </a:rPr>
              <a:t>z</a:t>
            </a:r>
            <a:endParaRPr lang="en-US" sz="1600" dirty="0" err="1">
              <a:latin typeface="+mn-lt"/>
            </a:endParaRPr>
          </a:p>
        </p:txBody>
      </p:sp>
      <p:cxnSp>
        <p:nvCxnSpPr>
          <p:cNvPr id="14" name="Straight Arrow Connector 13"/>
          <p:cNvCxnSpPr/>
          <p:nvPr/>
        </p:nvCxnSpPr>
        <p:spPr>
          <a:xfrm>
            <a:off x="4503420" y="5415639"/>
            <a:ext cx="19452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802829" y="5151250"/>
            <a:ext cx="1346459" cy="280718"/>
          </a:xfrm>
          <a:prstGeom prst="rect">
            <a:avLst/>
          </a:prstGeom>
          <a:noFill/>
        </p:spPr>
        <p:txBody>
          <a:bodyPr wrap="none" lIns="0" tIns="0" rIns="0" bIns="0" rtlCol="0">
            <a:spAutoFit/>
          </a:bodyPr>
          <a:lstStyle/>
          <a:p>
            <a:pPr>
              <a:lnSpc>
                <a:spcPct val="114000"/>
              </a:lnSpc>
            </a:pPr>
            <a:r>
              <a:rPr lang="en-US" sz="1600" dirty="0">
                <a:latin typeface="+mn-lt"/>
              </a:rPr>
              <a:t>Feature Vector</a:t>
            </a:r>
          </a:p>
        </p:txBody>
      </p:sp>
      <p:cxnSp>
        <p:nvCxnSpPr>
          <p:cNvPr id="17" name="Straight Arrow Connector 16"/>
          <p:cNvCxnSpPr/>
          <p:nvPr/>
        </p:nvCxnSpPr>
        <p:spPr>
          <a:xfrm flipV="1">
            <a:off x="8003177" y="5415639"/>
            <a:ext cx="1793966" cy="16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094565" y="5151250"/>
            <a:ext cx="1561325" cy="280718"/>
          </a:xfrm>
          <a:prstGeom prst="rect">
            <a:avLst/>
          </a:prstGeom>
          <a:noFill/>
        </p:spPr>
        <p:txBody>
          <a:bodyPr wrap="none" lIns="0" tIns="0" rIns="0" bIns="0" rtlCol="0">
            <a:spAutoFit/>
          </a:bodyPr>
          <a:lstStyle/>
          <a:p>
            <a:pPr>
              <a:lnSpc>
                <a:spcPct val="114000"/>
              </a:lnSpc>
            </a:pPr>
            <a:r>
              <a:rPr lang="en-US" sz="1600" dirty="0">
                <a:latin typeface="+mn-lt"/>
              </a:rPr>
              <a:t>Motion prediction</a:t>
            </a:r>
          </a:p>
        </p:txBody>
      </p:sp>
      <p:sp>
        <p:nvSpPr>
          <p:cNvPr id="4" name="投影片編號版面配置區 3">
            <a:extLst>
              <a:ext uri="{FF2B5EF4-FFF2-40B4-BE49-F238E27FC236}">
                <a16:creationId xmlns:a16="http://schemas.microsoft.com/office/drawing/2014/main" id="{1E3EC633-1E8D-CA4F-B6BA-2020FDADE5E1}"/>
              </a:ext>
            </a:extLst>
          </p:cNvPr>
          <p:cNvSpPr>
            <a:spLocks noGrp="1"/>
          </p:cNvSpPr>
          <p:nvPr>
            <p:ph type="sldNum" sz="quarter" idx="11"/>
          </p:nvPr>
        </p:nvSpPr>
        <p:spPr/>
        <p:txBody>
          <a:bodyPr/>
          <a:lstStyle/>
          <a:p>
            <a:fld id="{CE58CB1E-F828-4F11-99E0-327109AF9DA4}" type="slidenum">
              <a:rPr lang="de-DE" smtClean="0">
                <a:solidFill>
                  <a:prstClr val="black"/>
                </a:solidFill>
              </a:rPr>
              <a:pPr/>
              <a:t>3</a:t>
            </a:fld>
            <a:endParaRPr lang="de-DE" dirty="0">
              <a:solidFill>
                <a:prstClr val="black"/>
              </a:solidFill>
            </a:endParaRPr>
          </a:p>
        </p:txBody>
      </p:sp>
    </p:spTree>
    <p:extLst>
      <p:ext uri="{BB962C8B-B14F-4D97-AF65-F5344CB8AC3E}">
        <p14:creationId xmlns:p14="http://schemas.microsoft.com/office/powerpoint/2010/main" val="624549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25451" y="1126183"/>
            <a:ext cx="11345332" cy="428297"/>
          </a:xfrm>
        </p:spPr>
        <p:txBody>
          <a:bodyPr/>
          <a:lstStyle/>
          <a:p>
            <a:pPr>
              <a:lnSpc>
                <a:spcPct val="100000"/>
              </a:lnSpc>
            </a:pPr>
            <a:r>
              <a:rPr lang="en-AU" dirty="0"/>
              <a:t>Concept design in </a:t>
            </a:r>
            <a:r>
              <a:rPr lang="en-AU" dirty="0" err="1"/>
              <a:t>Matlab</a:t>
            </a:r>
            <a:r>
              <a:rPr lang="en-AU" dirty="0"/>
              <a:t> </a:t>
            </a:r>
            <a:r>
              <a:rPr lang="mr-IN" dirty="0"/>
              <a:t>–</a:t>
            </a:r>
            <a:r>
              <a:rPr lang="en-AU" dirty="0"/>
              <a:t> Data analysis</a:t>
            </a:r>
            <a:br>
              <a:rPr lang="en-AU" dirty="0"/>
            </a:br>
            <a:endParaRPr lang="en-AU" dirty="0"/>
          </a:p>
        </p:txBody>
      </p:sp>
      <p:sp>
        <p:nvSpPr>
          <p:cNvPr id="3" name="Inhaltsplatzhalter 2"/>
          <p:cNvSpPr>
            <a:spLocks noGrp="1"/>
          </p:cNvSpPr>
          <p:nvPr>
            <p:ph idx="10"/>
          </p:nvPr>
        </p:nvSpPr>
        <p:spPr>
          <a:xfrm>
            <a:off x="425451" y="1978720"/>
            <a:ext cx="4913992" cy="4275123"/>
          </a:xfrm>
        </p:spPr>
        <p:txBody>
          <a:bodyPr/>
          <a:lstStyle/>
          <a:p>
            <a:pPr marL="342900" indent="-342900">
              <a:buFont typeface="Arial" charset="0"/>
              <a:buChar char="•"/>
            </a:pPr>
            <a:r>
              <a:rPr lang="de-DE" dirty="0" err="1"/>
              <a:t>Step</a:t>
            </a:r>
            <a:r>
              <a:rPr lang="de-DE" dirty="0"/>
              <a:t> 1: </a:t>
            </a:r>
            <a:r>
              <a:rPr lang="de-DE" dirty="0" err="1"/>
              <a:t>Collect</a:t>
            </a:r>
            <a:r>
              <a:rPr lang="de-DE" dirty="0"/>
              <a:t> </a:t>
            </a:r>
            <a:r>
              <a:rPr lang="de-DE" dirty="0" err="1"/>
              <a:t>enough</a:t>
            </a:r>
            <a:r>
              <a:rPr lang="de-DE" dirty="0"/>
              <a:t> </a:t>
            </a:r>
            <a:r>
              <a:rPr lang="de-DE" dirty="0" err="1"/>
              <a:t>training</a:t>
            </a:r>
            <a:r>
              <a:rPr lang="de-DE" dirty="0"/>
              <a:t> </a:t>
            </a:r>
            <a:r>
              <a:rPr lang="de-DE" dirty="0" err="1"/>
              <a:t>data</a:t>
            </a:r>
            <a:endParaRPr lang="de-DE"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4383" y="1978720"/>
            <a:ext cx="5216400" cy="3942518"/>
          </a:xfrm>
          <a:prstGeom prst="rect">
            <a:avLst/>
          </a:prstGeom>
        </p:spPr>
      </p:pic>
      <p:sp>
        <p:nvSpPr>
          <p:cNvPr id="2" name="投影片編號版面配置區 1">
            <a:extLst>
              <a:ext uri="{FF2B5EF4-FFF2-40B4-BE49-F238E27FC236}">
                <a16:creationId xmlns:a16="http://schemas.microsoft.com/office/drawing/2014/main" id="{DB5E30C9-4271-A441-B5B7-3414AFEFCA4F}"/>
              </a:ext>
            </a:extLst>
          </p:cNvPr>
          <p:cNvSpPr>
            <a:spLocks noGrp="1"/>
          </p:cNvSpPr>
          <p:nvPr>
            <p:ph type="sldNum" sz="quarter" idx="11"/>
          </p:nvPr>
        </p:nvSpPr>
        <p:spPr/>
        <p:txBody>
          <a:bodyPr/>
          <a:lstStyle/>
          <a:p>
            <a:fld id="{CE58CB1E-F828-4F11-99E0-327109AF9DA4}" type="slidenum">
              <a:rPr lang="de-DE" smtClean="0">
                <a:solidFill>
                  <a:prstClr val="black"/>
                </a:solidFill>
              </a:rPr>
              <a:pPr/>
              <a:t>4</a:t>
            </a:fld>
            <a:endParaRPr lang="de-DE" dirty="0">
              <a:solidFill>
                <a:prstClr val="black"/>
              </a:solidFill>
            </a:endParaRPr>
          </a:p>
        </p:txBody>
      </p:sp>
    </p:spTree>
    <p:extLst>
      <p:ext uri="{BB962C8B-B14F-4D97-AF65-F5344CB8AC3E}">
        <p14:creationId xmlns:p14="http://schemas.microsoft.com/office/powerpoint/2010/main" val="1656478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25451" y="1126183"/>
            <a:ext cx="11345332" cy="428297"/>
          </a:xfrm>
        </p:spPr>
        <p:txBody>
          <a:bodyPr/>
          <a:lstStyle/>
          <a:p>
            <a:pPr>
              <a:lnSpc>
                <a:spcPct val="100000"/>
              </a:lnSpc>
            </a:pPr>
            <a:r>
              <a:rPr lang="en-AU" dirty="0"/>
              <a:t>Concept design in </a:t>
            </a:r>
            <a:r>
              <a:rPr lang="en-AU" dirty="0" err="1"/>
              <a:t>Matlab</a:t>
            </a:r>
            <a:r>
              <a:rPr lang="en-AU" dirty="0"/>
              <a:t> </a:t>
            </a:r>
            <a:r>
              <a:rPr lang="mr-IN" dirty="0"/>
              <a:t>–</a:t>
            </a:r>
            <a:r>
              <a:rPr lang="en-AU" dirty="0"/>
              <a:t> Data analysis</a:t>
            </a:r>
            <a:br>
              <a:rPr lang="en-AU" dirty="0"/>
            </a:br>
            <a:endParaRPr lang="en-AU" dirty="0"/>
          </a:p>
        </p:txBody>
      </p:sp>
      <mc:AlternateContent xmlns:mc="http://schemas.openxmlformats.org/markup-compatibility/2006" xmlns:a14="http://schemas.microsoft.com/office/drawing/2010/main">
        <mc:Choice Requires="a14">
          <p:sp>
            <p:nvSpPr>
              <p:cNvPr id="3" name="Inhaltsplatzhalter 2"/>
              <p:cNvSpPr>
                <a:spLocks noGrp="1"/>
              </p:cNvSpPr>
              <p:nvPr>
                <p:ph idx="10"/>
              </p:nvPr>
            </p:nvSpPr>
            <p:spPr>
              <a:xfrm>
                <a:off x="425451" y="1978720"/>
                <a:ext cx="4913992" cy="4275123"/>
              </a:xfrm>
            </p:spPr>
            <p:txBody>
              <a:bodyPr/>
              <a:lstStyle/>
              <a:p>
                <a:pPr marL="342900" indent="-342900">
                  <a:buFont typeface="Arial" charset="0"/>
                  <a:buChar char="•"/>
                </a:pPr>
                <a:r>
                  <a:rPr lang="en-GB" dirty="0"/>
                  <a:t>Step 1: Collect enough training data</a:t>
                </a:r>
              </a:p>
              <a:p>
                <a:pPr marL="342900" indent="-342900">
                  <a:buFont typeface="Arial" charset="0"/>
                  <a:buChar char="•"/>
                </a:pPr>
                <a:r>
                  <a:rPr lang="en-GB" dirty="0"/>
                  <a:t>Step 2: Apply 1D-Gaussian smoothing, calculate single vector magnitude (SVM)</a:t>
                </a:r>
                <a:br>
                  <a:rPr lang="en-GB" dirty="0"/>
                </a:br>
                <a14:m>
                  <m:oMath xmlns:m="http://schemas.openxmlformats.org/officeDocument/2006/math">
                    <m:r>
                      <a:rPr lang="de-DE" altLang="zh-TW" i="1">
                        <a:latin typeface="Cambria Math" charset="0"/>
                      </a:rPr>
                      <m:t>𝑆𝑉𝑀</m:t>
                    </m:r>
                    <m:r>
                      <a:rPr lang="de-DE" altLang="zh-TW" i="1">
                        <a:latin typeface="Cambria Math" charset="0"/>
                      </a:rPr>
                      <m:t>= </m:t>
                    </m:r>
                    <m:rad>
                      <m:radPr>
                        <m:degHide m:val="on"/>
                        <m:ctrlPr>
                          <a:rPr lang="en-GB" altLang="zh-TW" i="1" dirty="0">
                            <a:latin typeface="Cambria Math" panose="02040503050406030204" pitchFamily="18" charset="0"/>
                          </a:rPr>
                        </m:ctrlPr>
                      </m:radPr>
                      <m:deg/>
                      <m:e>
                        <m:sSup>
                          <m:sSupPr>
                            <m:ctrlPr>
                              <a:rPr lang="en-GB" altLang="zh-TW" i="1" dirty="0">
                                <a:latin typeface="Cambria Math" panose="02040503050406030204" pitchFamily="18" charset="0"/>
                              </a:rPr>
                            </m:ctrlPr>
                          </m:sSupPr>
                          <m:e>
                            <m:r>
                              <a:rPr lang="de-DE" altLang="zh-TW" i="1" dirty="0">
                                <a:latin typeface="Cambria Math" charset="0"/>
                              </a:rPr>
                              <m:t>𝑥</m:t>
                            </m:r>
                          </m:e>
                          <m:sup>
                            <m:r>
                              <a:rPr lang="de-DE" altLang="zh-TW" i="1" dirty="0">
                                <a:latin typeface="Cambria Math" charset="0"/>
                              </a:rPr>
                              <m:t>2</m:t>
                            </m:r>
                          </m:sup>
                        </m:sSup>
                        <m:r>
                          <a:rPr lang="de-DE" altLang="zh-TW" i="1" dirty="0">
                            <a:latin typeface="Cambria Math" charset="0"/>
                          </a:rPr>
                          <m:t>+</m:t>
                        </m:r>
                        <m:sSup>
                          <m:sSupPr>
                            <m:ctrlPr>
                              <a:rPr lang="de-DE" altLang="zh-TW" i="1" dirty="0">
                                <a:latin typeface="Cambria Math" panose="02040503050406030204" pitchFamily="18" charset="0"/>
                              </a:rPr>
                            </m:ctrlPr>
                          </m:sSupPr>
                          <m:e>
                            <m:r>
                              <a:rPr lang="de-DE" altLang="zh-TW" i="1" dirty="0">
                                <a:latin typeface="Cambria Math" charset="0"/>
                              </a:rPr>
                              <m:t>𝑦</m:t>
                            </m:r>
                          </m:e>
                          <m:sup>
                            <m:r>
                              <a:rPr lang="de-DE" altLang="zh-TW" i="1" dirty="0">
                                <a:latin typeface="Cambria Math" charset="0"/>
                              </a:rPr>
                              <m:t>2</m:t>
                            </m:r>
                          </m:sup>
                        </m:sSup>
                        <m:r>
                          <a:rPr lang="de-DE" altLang="zh-TW" i="1" dirty="0">
                            <a:latin typeface="Cambria Math" charset="0"/>
                          </a:rPr>
                          <m:t>+</m:t>
                        </m:r>
                        <m:sSup>
                          <m:sSupPr>
                            <m:ctrlPr>
                              <a:rPr lang="de-DE" altLang="zh-TW" i="1" dirty="0">
                                <a:latin typeface="Cambria Math" panose="02040503050406030204" pitchFamily="18" charset="0"/>
                              </a:rPr>
                            </m:ctrlPr>
                          </m:sSupPr>
                          <m:e>
                            <m:r>
                              <a:rPr lang="de-DE" altLang="zh-TW" i="1" dirty="0">
                                <a:latin typeface="Cambria Math" charset="0"/>
                              </a:rPr>
                              <m:t>𝑧</m:t>
                            </m:r>
                          </m:e>
                          <m:sup>
                            <m:r>
                              <a:rPr lang="de-DE" altLang="zh-TW" i="1" dirty="0">
                                <a:latin typeface="Cambria Math" charset="0"/>
                              </a:rPr>
                              <m:t>2</m:t>
                            </m:r>
                          </m:sup>
                        </m:sSup>
                      </m:e>
                    </m:rad>
                    <m:r>
                      <a:rPr lang="de-DE" altLang="zh-TW" i="1">
                        <a:latin typeface="Cambria Math" charset="0"/>
                      </a:rPr>
                      <m:t> </m:t>
                    </m:r>
                  </m:oMath>
                </a14:m>
                <a:endParaRPr lang="en-GB" dirty="0"/>
              </a:p>
            </p:txBody>
          </p:sp>
        </mc:Choice>
        <mc:Fallback xmlns="">
          <p:sp>
            <p:nvSpPr>
              <p:cNvPr id="3" name="Inhaltsplatzhalter 2"/>
              <p:cNvSpPr>
                <a:spLocks noGrp="1" noRot="1" noChangeAspect="1" noMove="1" noResize="1" noEditPoints="1" noAdjustHandles="1" noChangeArrowheads="1" noChangeShapeType="1" noTextEdit="1"/>
              </p:cNvSpPr>
              <p:nvPr>
                <p:ph idx="10"/>
              </p:nvPr>
            </p:nvSpPr>
            <p:spPr>
              <a:xfrm>
                <a:off x="425451" y="1978720"/>
                <a:ext cx="4913992" cy="4275123"/>
              </a:xfrm>
              <a:blipFill rotWithShape="0">
                <a:blip r:embed="rId3"/>
                <a:stretch>
                  <a:fillRect l="-2730"/>
                </a:stretch>
              </a:blipFill>
            </p:spPr>
            <p:txBody>
              <a:bodyPr/>
              <a:lstStyle/>
              <a:p>
                <a:r>
                  <a:rPr lang="zh-TW" altLang="en-US">
                    <a:noFill/>
                  </a:rPr>
                  <a:t> </a:t>
                </a:r>
              </a:p>
            </p:txBody>
          </p:sp>
        </mc:Fallback>
      </mc:AlternateContent>
      <p:pic>
        <p:nvPicPr>
          <p:cNvPr id="6" name="Picture 7"/>
          <p:cNvPicPr>
            <a:picLocks/>
          </p:cNvPicPr>
          <p:nvPr/>
        </p:nvPicPr>
        <p:blipFill>
          <a:blip r:embed="rId4">
            <a:extLst>
              <a:ext uri="{28A0092B-C50C-407E-A947-70E740481C1C}">
                <a14:useLocalDpi xmlns:a14="http://schemas.microsoft.com/office/drawing/2010/main" val="0"/>
              </a:ext>
            </a:extLst>
          </a:blip>
          <a:stretch>
            <a:fillRect/>
          </a:stretch>
        </p:blipFill>
        <p:spPr>
          <a:xfrm>
            <a:off x="6554383" y="1978720"/>
            <a:ext cx="5216400" cy="3940939"/>
          </a:xfrm>
          <a:prstGeom prst="rect">
            <a:avLst/>
          </a:prstGeom>
        </p:spPr>
      </p:pic>
      <p:sp>
        <p:nvSpPr>
          <p:cNvPr id="2" name="投影片編號版面配置區 1">
            <a:extLst>
              <a:ext uri="{FF2B5EF4-FFF2-40B4-BE49-F238E27FC236}">
                <a16:creationId xmlns:a16="http://schemas.microsoft.com/office/drawing/2014/main" id="{2B9F0A4D-3565-B044-9FDB-D6D402A4378F}"/>
              </a:ext>
            </a:extLst>
          </p:cNvPr>
          <p:cNvSpPr>
            <a:spLocks noGrp="1"/>
          </p:cNvSpPr>
          <p:nvPr>
            <p:ph type="sldNum" sz="quarter" idx="11"/>
          </p:nvPr>
        </p:nvSpPr>
        <p:spPr/>
        <p:txBody>
          <a:bodyPr/>
          <a:lstStyle/>
          <a:p>
            <a:fld id="{CE58CB1E-F828-4F11-99E0-327109AF9DA4}" type="slidenum">
              <a:rPr lang="de-DE" smtClean="0">
                <a:solidFill>
                  <a:prstClr val="black"/>
                </a:solidFill>
              </a:rPr>
              <a:pPr/>
              <a:t>5</a:t>
            </a:fld>
            <a:endParaRPr lang="de-DE" dirty="0">
              <a:solidFill>
                <a:prstClr val="black"/>
              </a:solidFill>
            </a:endParaRPr>
          </a:p>
        </p:txBody>
      </p:sp>
    </p:spTree>
    <p:extLst>
      <p:ext uri="{BB962C8B-B14F-4D97-AF65-F5344CB8AC3E}">
        <p14:creationId xmlns:p14="http://schemas.microsoft.com/office/powerpoint/2010/main" val="1458590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25451" y="1126183"/>
            <a:ext cx="11345332" cy="428297"/>
          </a:xfrm>
        </p:spPr>
        <p:txBody>
          <a:bodyPr/>
          <a:lstStyle/>
          <a:p>
            <a:pPr>
              <a:lnSpc>
                <a:spcPct val="100000"/>
              </a:lnSpc>
            </a:pPr>
            <a:r>
              <a:rPr lang="en-AU" dirty="0"/>
              <a:t>Concept design in </a:t>
            </a:r>
            <a:r>
              <a:rPr lang="en-AU" dirty="0" err="1"/>
              <a:t>Matlab</a:t>
            </a:r>
            <a:r>
              <a:rPr lang="en-AU" dirty="0"/>
              <a:t> </a:t>
            </a:r>
            <a:r>
              <a:rPr lang="mr-IN" dirty="0"/>
              <a:t>–</a:t>
            </a:r>
            <a:r>
              <a:rPr lang="en-AU" dirty="0"/>
              <a:t> Data analysis</a:t>
            </a:r>
            <a:br>
              <a:rPr lang="en-AU" dirty="0"/>
            </a:br>
            <a:endParaRPr lang="en-AU" dirty="0"/>
          </a:p>
        </p:txBody>
      </p:sp>
      <mc:AlternateContent xmlns:mc="http://schemas.openxmlformats.org/markup-compatibility/2006" xmlns:a14="http://schemas.microsoft.com/office/drawing/2010/main">
        <mc:Choice Requires="a14">
          <p:sp>
            <p:nvSpPr>
              <p:cNvPr id="3" name="Inhaltsplatzhalter 2"/>
              <p:cNvSpPr>
                <a:spLocks noGrp="1"/>
              </p:cNvSpPr>
              <p:nvPr>
                <p:ph idx="10"/>
              </p:nvPr>
            </p:nvSpPr>
            <p:spPr>
              <a:xfrm>
                <a:off x="425451" y="1978720"/>
                <a:ext cx="4913992" cy="4275123"/>
              </a:xfrm>
            </p:spPr>
            <p:txBody>
              <a:bodyPr/>
              <a:lstStyle/>
              <a:p>
                <a:pPr marL="342900" indent="-342900">
                  <a:buFont typeface="Arial" charset="0"/>
                  <a:buChar char="•"/>
                </a:pPr>
                <a:r>
                  <a:rPr lang="en-GB" dirty="0"/>
                  <a:t>Step 1: Collect enough training data</a:t>
                </a:r>
              </a:p>
              <a:p>
                <a:pPr marL="342900" indent="-342900">
                  <a:buFont typeface="Arial" charset="0"/>
                  <a:buChar char="•"/>
                </a:pPr>
                <a:r>
                  <a:rPr lang="en-GB" dirty="0"/>
                  <a:t>Step 2: Apply 1D-Gaussian smoothing, calculate single vector magnitude (SVM)</a:t>
                </a:r>
                <a:br>
                  <a:rPr lang="en-GB" dirty="0"/>
                </a:br>
                <a14:m>
                  <m:oMath xmlns:m="http://schemas.openxmlformats.org/officeDocument/2006/math">
                    <m:r>
                      <a:rPr lang="de-DE" altLang="zh-TW" i="1">
                        <a:latin typeface="Cambria Math" charset="0"/>
                      </a:rPr>
                      <m:t>𝑆𝑉𝑀</m:t>
                    </m:r>
                    <m:r>
                      <a:rPr lang="de-DE" altLang="zh-TW" i="1">
                        <a:latin typeface="Cambria Math" charset="0"/>
                      </a:rPr>
                      <m:t>= </m:t>
                    </m:r>
                    <m:rad>
                      <m:radPr>
                        <m:degHide m:val="on"/>
                        <m:ctrlPr>
                          <a:rPr lang="en-GB" altLang="zh-TW" i="1" dirty="0">
                            <a:latin typeface="Cambria Math" panose="02040503050406030204" pitchFamily="18" charset="0"/>
                          </a:rPr>
                        </m:ctrlPr>
                      </m:radPr>
                      <m:deg/>
                      <m:e>
                        <m:sSup>
                          <m:sSupPr>
                            <m:ctrlPr>
                              <a:rPr lang="en-GB" altLang="zh-TW" i="1" dirty="0">
                                <a:latin typeface="Cambria Math" panose="02040503050406030204" pitchFamily="18" charset="0"/>
                              </a:rPr>
                            </m:ctrlPr>
                          </m:sSupPr>
                          <m:e>
                            <m:r>
                              <a:rPr lang="de-DE" altLang="zh-TW" i="1" dirty="0">
                                <a:latin typeface="Cambria Math" charset="0"/>
                              </a:rPr>
                              <m:t>𝑥</m:t>
                            </m:r>
                          </m:e>
                          <m:sup>
                            <m:r>
                              <a:rPr lang="de-DE" altLang="zh-TW" i="1" dirty="0">
                                <a:latin typeface="Cambria Math" charset="0"/>
                              </a:rPr>
                              <m:t>2</m:t>
                            </m:r>
                          </m:sup>
                        </m:sSup>
                        <m:r>
                          <a:rPr lang="de-DE" altLang="zh-TW" i="1" dirty="0">
                            <a:latin typeface="Cambria Math" charset="0"/>
                          </a:rPr>
                          <m:t>+</m:t>
                        </m:r>
                        <m:sSup>
                          <m:sSupPr>
                            <m:ctrlPr>
                              <a:rPr lang="de-DE" altLang="zh-TW" i="1" dirty="0">
                                <a:latin typeface="Cambria Math" panose="02040503050406030204" pitchFamily="18" charset="0"/>
                              </a:rPr>
                            </m:ctrlPr>
                          </m:sSupPr>
                          <m:e>
                            <m:r>
                              <a:rPr lang="de-DE" altLang="zh-TW" i="1" dirty="0">
                                <a:latin typeface="Cambria Math" charset="0"/>
                              </a:rPr>
                              <m:t>𝑦</m:t>
                            </m:r>
                          </m:e>
                          <m:sup>
                            <m:r>
                              <a:rPr lang="de-DE" altLang="zh-TW" i="1" dirty="0">
                                <a:latin typeface="Cambria Math" charset="0"/>
                              </a:rPr>
                              <m:t>2</m:t>
                            </m:r>
                          </m:sup>
                        </m:sSup>
                        <m:r>
                          <a:rPr lang="de-DE" altLang="zh-TW" i="1" dirty="0">
                            <a:latin typeface="Cambria Math" charset="0"/>
                          </a:rPr>
                          <m:t>+</m:t>
                        </m:r>
                        <m:sSup>
                          <m:sSupPr>
                            <m:ctrlPr>
                              <a:rPr lang="de-DE" altLang="zh-TW" i="1" dirty="0">
                                <a:latin typeface="Cambria Math" panose="02040503050406030204" pitchFamily="18" charset="0"/>
                              </a:rPr>
                            </m:ctrlPr>
                          </m:sSupPr>
                          <m:e>
                            <m:r>
                              <a:rPr lang="de-DE" altLang="zh-TW" i="1" dirty="0">
                                <a:latin typeface="Cambria Math" charset="0"/>
                              </a:rPr>
                              <m:t>𝑧</m:t>
                            </m:r>
                          </m:e>
                          <m:sup>
                            <m:r>
                              <a:rPr lang="de-DE" altLang="zh-TW" i="1" dirty="0">
                                <a:latin typeface="Cambria Math" charset="0"/>
                              </a:rPr>
                              <m:t>2</m:t>
                            </m:r>
                          </m:sup>
                        </m:sSup>
                      </m:e>
                    </m:rad>
                    <m:r>
                      <a:rPr lang="de-DE" altLang="zh-TW" i="1">
                        <a:latin typeface="Cambria Math" charset="0"/>
                      </a:rPr>
                      <m:t> </m:t>
                    </m:r>
                  </m:oMath>
                </a14:m>
                <a:endParaRPr lang="en-GB" dirty="0"/>
              </a:p>
              <a:p>
                <a:pPr marL="342900" indent="-342900">
                  <a:buFont typeface="Arial" charset="0"/>
                  <a:buChar char="•"/>
                </a:pPr>
                <a:r>
                  <a:rPr lang="en-GB" dirty="0"/>
                  <a:t>Step 3: Apply Gaussian smoothing, find local maxima (peaks)</a:t>
                </a:r>
              </a:p>
            </p:txBody>
          </p:sp>
        </mc:Choice>
        <mc:Fallback xmlns="">
          <p:sp>
            <p:nvSpPr>
              <p:cNvPr id="3" name="Inhaltsplatzhalter 2"/>
              <p:cNvSpPr>
                <a:spLocks noGrp="1" noRot="1" noChangeAspect="1" noMove="1" noResize="1" noEditPoints="1" noAdjustHandles="1" noChangeArrowheads="1" noChangeShapeType="1" noTextEdit="1"/>
              </p:cNvSpPr>
              <p:nvPr>
                <p:ph idx="10"/>
              </p:nvPr>
            </p:nvSpPr>
            <p:spPr>
              <a:xfrm>
                <a:off x="425451" y="1978720"/>
                <a:ext cx="4913992" cy="4275123"/>
              </a:xfrm>
              <a:blipFill rotWithShape="0">
                <a:blip r:embed="rId3"/>
                <a:stretch>
                  <a:fillRect l="-2730"/>
                </a:stretch>
              </a:blipFill>
            </p:spPr>
            <p:txBody>
              <a:bodyPr/>
              <a:lstStyle/>
              <a:p>
                <a:r>
                  <a:rPr lang="zh-TW" altLang="en-US">
                    <a:noFill/>
                  </a:rPr>
                  <a:t> </a:t>
                </a:r>
              </a:p>
            </p:txBody>
          </p:sp>
        </mc:Fallback>
      </mc:AlternateContent>
      <p:pic>
        <p:nvPicPr>
          <p:cNvPr id="8" name="圖片 7"/>
          <p:cNvPicPr>
            <a:picLocks/>
          </p:cNvPicPr>
          <p:nvPr/>
        </p:nvPicPr>
        <p:blipFill>
          <a:blip r:embed="rId4"/>
          <a:stretch>
            <a:fillRect/>
          </a:stretch>
        </p:blipFill>
        <p:spPr>
          <a:xfrm>
            <a:off x="6557983" y="1978720"/>
            <a:ext cx="5212800" cy="3942000"/>
          </a:xfrm>
          <a:prstGeom prst="rect">
            <a:avLst/>
          </a:prstGeom>
        </p:spPr>
      </p:pic>
      <p:sp>
        <p:nvSpPr>
          <p:cNvPr id="2" name="投影片編號版面配置區 1">
            <a:extLst>
              <a:ext uri="{FF2B5EF4-FFF2-40B4-BE49-F238E27FC236}">
                <a16:creationId xmlns:a16="http://schemas.microsoft.com/office/drawing/2014/main" id="{50B05055-765D-E54D-95C8-8705023F8390}"/>
              </a:ext>
            </a:extLst>
          </p:cNvPr>
          <p:cNvSpPr>
            <a:spLocks noGrp="1"/>
          </p:cNvSpPr>
          <p:nvPr>
            <p:ph type="sldNum" sz="quarter" idx="11"/>
          </p:nvPr>
        </p:nvSpPr>
        <p:spPr/>
        <p:txBody>
          <a:bodyPr/>
          <a:lstStyle/>
          <a:p>
            <a:fld id="{CE58CB1E-F828-4F11-99E0-327109AF9DA4}" type="slidenum">
              <a:rPr lang="de-DE" smtClean="0">
                <a:solidFill>
                  <a:prstClr val="black"/>
                </a:solidFill>
              </a:rPr>
              <a:pPr/>
              <a:t>6</a:t>
            </a:fld>
            <a:endParaRPr lang="de-DE" dirty="0">
              <a:solidFill>
                <a:prstClr val="black"/>
              </a:solidFill>
            </a:endParaRPr>
          </a:p>
        </p:txBody>
      </p:sp>
    </p:spTree>
    <p:extLst>
      <p:ext uri="{BB962C8B-B14F-4D97-AF65-F5344CB8AC3E}">
        <p14:creationId xmlns:p14="http://schemas.microsoft.com/office/powerpoint/2010/main" val="740759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25451" y="1126183"/>
            <a:ext cx="11345332" cy="428297"/>
          </a:xfrm>
        </p:spPr>
        <p:txBody>
          <a:bodyPr/>
          <a:lstStyle/>
          <a:p>
            <a:pPr>
              <a:lnSpc>
                <a:spcPct val="100000"/>
              </a:lnSpc>
            </a:pPr>
            <a:r>
              <a:rPr lang="en-AU" dirty="0"/>
              <a:t>Concept design in </a:t>
            </a:r>
            <a:r>
              <a:rPr lang="en-AU" dirty="0" err="1"/>
              <a:t>Matlab</a:t>
            </a:r>
            <a:r>
              <a:rPr lang="en-AU" dirty="0"/>
              <a:t> </a:t>
            </a:r>
            <a:r>
              <a:rPr lang="mr-IN" dirty="0"/>
              <a:t>–</a:t>
            </a:r>
            <a:r>
              <a:rPr lang="en-AU" dirty="0"/>
              <a:t> Data analysis</a:t>
            </a:r>
            <a:br>
              <a:rPr lang="en-AU" dirty="0"/>
            </a:br>
            <a:endParaRPr lang="en-AU" dirty="0"/>
          </a:p>
        </p:txBody>
      </p:sp>
      <mc:AlternateContent xmlns:mc="http://schemas.openxmlformats.org/markup-compatibility/2006" xmlns:a14="http://schemas.microsoft.com/office/drawing/2010/main">
        <mc:Choice Requires="a14">
          <p:sp>
            <p:nvSpPr>
              <p:cNvPr id="3" name="Inhaltsplatzhalter 2"/>
              <p:cNvSpPr>
                <a:spLocks noGrp="1"/>
              </p:cNvSpPr>
              <p:nvPr>
                <p:ph idx="10"/>
              </p:nvPr>
            </p:nvSpPr>
            <p:spPr>
              <a:xfrm>
                <a:off x="425451" y="1978720"/>
                <a:ext cx="4913992" cy="4275123"/>
              </a:xfrm>
            </p:spPr>
            <p:txBody>
              <a:bodyPr/>
              <a:lstStyle/>
              <a:p>
                <a:pPr marL="342900" indent="-342900">
                  <a:buFont typeface="Arial" charset="0"/>
                  <a:buChar char="•"/>
                </a:pPr>
                <a:r>
                  <a:rPr lang="en-GB" dirty="0"/>
                  <a:t>Step 1: Collect enough training data</a:t>
                </a:r>
              </a:p>
              <a:p>
                <a:pPr marL="342900" indent="-342900">
                  <a:buFont typeface="Arial" charset="0"/>
                  <a:buChar char="•"/>
                </a:pPr>
                <a:r>
                  <a:rPr lang="en-GB" dirty="0"/>
                  <a:t>Step 2: Apply 1D-Gaussian smoothing, calculate single vector magnitude (SVM)</a:t>
                </a:r>
                <a:br>
                  <a:rPr lang="en-GB" dirty="0"/>
                </a:br>
                <a14:m>
                  <m:oMath xmlns:m="http://schemas.openxmlformats.org/officeDocument/2006/math">
                    <m:r>
                      <a:rPr lang="de-DE" altLang="zh-TW" i="1">
                        <a:latin typeface="Cambria Math" charset="0"/>
                      </a:rPr>
                      <m:t>𝑆𝑉𝑀</m:t>
                    </m:r>
                    <m:r>
                      <a:rPr lang="de-DE" altLang="zh-TW" i="1">
                        <a:latin typeface="Cambria Math" charset="0"/>
                      </a:rPr>
                      <m:t>= </m:t>
                    </m:r>
                    <m:rad>
                      <m:radPr>
                        <m:degHide m:val="on"/>
                        <m:ctrlPr>
                          <a:rPr lang="en-GB" altLang="zh-TW" i="1" dirty="0">
                            <a:latin typeface="Cambria Math" panose="02040503050406030204" pitchFamily="18" charset="0"/>
                          </a:rPr>
                        </m:ctrlPr>
                      </m:radPr>
                      <m:deg/>
                      <m:e>
                        <m:sSup>
                          <m:sSupPr>
                            <m:ctrlPr>
                              <a:rPr lang="en-GB" altLang="zh-TW" i="1" dirty="0">
                                <a:latin typeface="Cambria Math" panose="02040503050406030204" pitchFamily="18" charset="0"/>
                              </a:rPr>
                            </m:ctrlPr>
                          </m:sSupPr>
                          <m:e>
                            <m:r>
                              <a:rPr lang="de-DE" altLang="zh-TW" i="1" dirty="0">
                                <a:latin typeface="Cambria Math" charset="0"/>
                              </a:rPr>
                              <m:t>𝑥</m:t>
                            </m:r>
                          </m:e>
                          <m:sup>
                            <m:r>
                              <a:rPr lang="de-DE" altLang="zh-TW" i="1" dirty="0">
                                <a:latin typeface="Cambria Math" charset="0"/>
                              </a:rPr>
                              <m:t>2</m:t>
                            </m:r>
                          </m:sup>
                        </m:sSup>
                        <m:r>
                          <a:rPr lang="de-DE" altLang="zh-TW" i="1" dirty="0">
                            <a:latin typeface="Cambria Math" charset="0"/>
                          </a:rPr>
                          <m:t>+</m:t>
                        </m:r>
                        <m:sSup>
                          <m:sSupPr>
                            <m:ctrlPr>
                              <a:rPr lang="de-DE" altLang="zh-TW" i="1" dirty="0">
                                <a:latin typeface="Cambria Math" panose="02040503050406030204" pitchFamily="18" charset="0"/>
                              </a:rPr>
                            </m:ctrlPr>
                          </m:sSupPr>
                          <m:e>
                            <m:r>
                              <a:rPr lang="de-DE" altLang="zh-TW" i="1" dirty="0">
                                <a:latin typeface="Cambria Math" charset="0"/>
                              </a:rPr>
                              <m:t>𝑦</m:t>
                            </m:r>
                          </m:e>
                          <m:sup>
                            <m:r>
                              <a:rPr lang="de-DE" altLang="zh-TW" i="1" dirty="0">
                                <a:latin typeface="Cambria Math" charset="0"/>
                              </a:rPr>
                              <m:t>2</m:t>
                            </m:r>
                          </m:sup>
                        </m:sSup>
                        <m:r>
                          <a:rPr lang="de-DE" altLang="zh-TW" i="1" dirty="0">
                            <a:latin typeface="Cambria Math" charset="0"/>
                          </a:rPr>
                          <m:t>+</m:t>
                        </m:r>
                        <m:sSup>
                          <m:sSupPr>
                            <m:ctrlPr>
                              <a:rPr lang="de-DE" altLang="zh-TW" i="1" dirty="0">
                                <a:latin typeface="Cambria Math" panose="02040503050406030204" pitchFamily="18" charset="0"/>
                              </a:rPr>
                            </m:ctrlPr>
                          </m:sSupPr>
                          <m:e>
                            <m:r>
                              <a:rPr lang="de-DE" altLang="zh-TW" i="1" dirty="0">
                                <a:latin typeface="Cambria Math" charset="0"/>
                              </a:rPr>
                              <m:t>𝑧</m:t>
                            </m:r>
                          </m:e>
                          <m:sup>
                            <m:r>
                              <a:rPr lang="de-DE" altLang="zh-TW" i="1" dirty="0">
                                <a:latin typeface="Cambria Math" charset="0"/>
                              </a:rPr>
                              <m:t>2</m:t>
                            </m:r>
                          </m:sup>
                        </m:sSup>
                      </m:e>
                    </m:rad>
                    <m:r>
                      <a:rPr lang="de-DE" altLang="zh-TW" i="1">
                        <a:latin typeface="Cambria Math" charset="0"/>
                      </a:rPr>
                      <m:t> </m:t>
                    </m:r>
                  </m:oMath>
                </a14:m>
                <a:endParaRPr lang="en-GB" dirty="0"/>
              </a:p>
              <a:p>
                <a:pPr marL="342900" indent="-342900">
                  <a:buFont typeface="Arial" charset="0"/>
                  <a:buChar char="•"/>
                </a:pPr>
                <a:r>
                  <a:rPr lang="en-GB" dirty="0"/>
                  <a:t>Step 3: Apply Gaussian smoothing, find local maxima (peaks)</a:t>
                </a:r>
              </a:p>
              <a:p>
                <a:pPr marL="342900" indent="-342900">
                  <a:buFont typeface="Arial" charset="0"/>
                  <a:buChar char="•"/>
                </a:pPr>
                <a:r>
                  <a:rPr lang="en-GB" dirty="0"/>
                  <a:t>Step 4: Extract feature values</a:t>
                </a:r>
              </a:p>
            </p:txBody>
          </p:sp>
        </mc:Choice>
        <mc:Fallback xmlns="">
          <p:sp>
            <p:nvSpPr>
              <p:cNvPr id="3" name="Inhaltsplatzhalter 2"/>
              <p:cNvSpPr>
                <a:spLocks noGrp="1" noRot="1" noChangeAspect="1" noMove="1" noResize="1" noEditPoints="1" noAdjustHandles="1" noChangeArrowheads="1" noChangeShapeType="1" noTextEdit="1"/>
              </p:cNvSpPr>
              <p:nvPr>
                <p:ph idx="10"/>
              </p:nvPr>
            </p:nvSpPr>
            <p:spPr>
              <a:xfrm>
                <a:off x="425451" y="1978720"/>
                <a:ext cx="4913992" cy="4275123"/>
              </a:xfrm>
              <a:blipFill rotWithShape="0">
                <a:blip r:embed="rId3"/>
                <a:stretch>
                  <a:fillRect l="-2730"/>
                </a:stretch>
              </a:blipFill>
            </p:spPr>
            <p:txBody>
              <a:bodyPr/>
              <a:lstStyle/>
              <a:p>
                <a:r>
                  <a:rPr lang="zh-TW" altLang="en-US">
                    <a:noFill/>
                  </a:rPr>
                  <a:t> </a:t>
                </a:r>
              </a:p>
            </p:txBody>
          </p:sp>
        </mc:Fallback>
      </mc:AlternateContent>
      <p:graphicFrame>
        <p:nvGraphicFramePr>
          <p:cNvPr id="2" name="表格 1"/>
          <p:cNvGraphicFramePr>
            <a:graphicFrameLocks noGrp="1"/>
          </p:cNvGraphicFramePr>
          <p:nvPr>
            <p:extLst>
              <p:ext uri="{D42A27DB-BD31-4B8C-83A1-F6EECF244321}">
                <p14:modId xmlns:p14="http://schemas.microsoft.com/office/powerpoint/2010/main" val="1781076223"/>
              </p:ext>
            </p:extLst>
          </p:nvPr>
        </p:nvGraphicFramePr>
        <p:xfrm>
          <a:off x="7623082" y="1978720"/>
          <a:ext cx="2319908" cy="4259611"/>
        </p:xfrm>
        <a:graphic>
          <a:graphicData uri="http://schemas.openxmlformats.org/drawingml/2006/table">
            <a:tbl>
              <a:tblPr>
                <a:tableStyleId>{F5AB1C69-6EDB-4FF4-983F-18BD219EF322}</a:tableStyleId>
              </a:tblPr>
              <a:tblGrid>
                <a:gridCol w="1159954">
                  <a:extLst>
                    <a:ext uri="{9D8B030D-6E8A-4147-A177-3AD203B41FA5}">
                      <a16:colId xmlns:a16="http://schemas.microsoft.com/office/drawing/2014/main" val="20000"/>
                    </a:ext>
                  </a:extLst>
                </a:gridCol>
                <a:gridCol w="1159954">
                  <a:extLst>
                    <a:ext uri="{9D8B030D-6E8A-4147-A177-3AD203B41FA5}">
                      <a16:colId xmlns:a16="http://schemas.microsoft.com/office/drawing/2014/main" val="20001"/>
                    </a:ext>
                  </a:extLst>
                </a:gridCol>
              </a:tblGrid>
              <a:tr h="181754">
                <a:tc>
                  <a:txBody>
                    <a:bodyPr/>
                    <a:lstStyle/>
                    <a:p>
                      <a:pPr algn="l" fontAlgn="b"/>
                      <a:r>
                        <a:rPr lang="en-US" sz="1200" u="none" strike="noStrike">
                          <a:effectLst/>
                        </a:rPr>
                        <a:t>mean(SVM)</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nb-NO" sz="1200" u="none" strike="noStrike">
                          <a:effectLst/>
                        </a:rPr>
                        <a:t>451.702809</a:t>
                      </a:r>
                      <a:endParaRPr lang="nb-NO"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00"/>
                  </a:ext>
                </a:extLst>
              </a:tr>
              <a:tr h="232934">
                <a:tc>
                  <a:txBody>
                    <a:bodyPr/>
                    <a:lstStyle/>
                    <a:p>
                      <a:pPr algn="l" fontAlgn="b"/>
                      <a:r>
                        <a:rPr lang="en-US" sz="1200" u="none" strike="noStrike" dirty="0">
                          <a:effectLst/>
                        </a:rPr>
                        <a:t>mean(x)</a:t>
                      </a:r>
                      <a:endParaRPr lang="en-US" sz="1200" b="0" i="0" u="none" strike="noStrike" dirty="0">
                        <a:solidFill>
                          <a:srgbClr val="000000"/>
                        </a:solidFill>
                        <a:effectLst/>
                        <a:latin typeface="新細明體" charset="-120"/>
                      </a:endParaRPr>
                    </a:p>
                  </a:txBody>
                  <a:tcPr marL="6350" marR="6350" marT="6350" marB="0" anchor="b"/>
                </a:tc>
                <a:tc>
                  <a:txBody>
                    <a:bodyPr/>
                    <a:lstStyle/>
                    <a:p>
                      <a:pPr algn="r" fontAlgn="b"/>
                      <a:r>
                        <a:rPr lang="hr-HR" sz="1200" u="none" strike="noStrike">
                          <a:effectLst/>
                        </a:rPr>
                        <a:t>334.6011986</a:t>
                      </a:r>
                      <a:endParaRPr lang="hr-HR"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01"/>
                  </a:ext>
                </a:extLst>
              </a:tr>
              <a:tr h="232934">
                <a:tc>
                  <a:txBody>
                    <a:bodyPr/>
                    <a:lstStyle/>
                    <a:p>
                      <a:pPr algn="l" fontAlgn="b"/>
                      <a:r>
                        <a:rPr lang="en-US" sz="1200" u="none" strike="noStrike">
                          <a:effectLst/>
                        </a:rPr>
                        <a:t>mean(y)</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is-IS" sz="1200" u="none" strike="noStrike">
                          <a:effectLst/>
                        </a:rPr>
                        <a:t>1.479196048</a:t>
                      </a:r>
                      <a:endParaRPr lang="is-IS"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02"/>
                  </a:ext>
                </a:extLst>
              </a:tr>
              <a:tr h="232934">
                <a:tc>
                  <a:txBody>
                    <a:bodyPr/>
                    <a:lstStyle/>
                    <a:p>
                      <a:pPr algn="l" fontAlgn="b"/>
                      <a:r>
                        <a:rPr lang="en-US" sz="1200" u="none" strike="noStrike">
                          <a:effectLst/>
                        </a:rPr>
                        <a:t>mean(z)</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mr-IN" sz="1200" u="none" strike="noStrike">
                          <a:effectLst/>
                        </a:rPr>
                        <a:t>-88.33209837</a:t>
                      </a:r>
                      <a:endParaRPr lang="mr-IN"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03"/>
                  </a:ext>
                </a:extLst>
              </a:tr>
              <a:tr h="232934">
                <a:tc>
                  <a:txBody>
                    <a:bodyPr/>
                    <a:lstStyle/>
                    <a:p>
                      <a:pPr algn="l" fontAlgn="b"/>
                      <a:r>
                        <a:rPr lang="en-US" sz="1200" u="none" strike="noStrike">
                          <a:effectLst/>
                        </a:rPr>
                        <a:t>max(SVM)</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hr-HR" sz="1200" u="none" strike="noStrike">
                          <a:effectLst/>
                        </a:rPr>
                        <a:t>1443.532031</a:t>
                      </a:r>
                      <a:endParaRPr lang="hr-HR"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04"/>
                  </a:ext>
                </a:extLst>
              </a:tr>
              <a:tr h="232934">
                <a:tc>
                  <a:txBody>
                    <a:bodyPr/>
                    <a:lstStyle/>
                    <a:p>
                      <a:pPr algn="l" fontAlgn="b"/>
                      <a:r>
                        <a:rPr lang="en-US" sz="1200" u="none" strike="noStrike">
                          <a:effectLst/>
                        </a:rPr>
                        <a:t>max(x)</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is-IS" sz="1200" u="none" strike="noStrike">
                          <a:effectLst/>
                        </a:rPr>
                        <a:t>1571.479894</a:t>
                      </a:r>
                      <a:endParaRPr lang="is-IS"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05"/>
                  </a:ext>
                </a:extLst>
              </a:tr>
              <a:tr h="232934">
                <a:tc>
                  <a:txBody>
                    <a:bodyPr/>
                    <a:lstStyle/>
                    <a:p>
                      <a:pPr algn="l" fontAlgn="b"/>
                      <a:r>
                        <a:rPr lang="en-US" sz="1200" u="none" strike="noStrike" dirty="0">
                          <a:effectLst/>
                        </a:rPr>
                        <a:t>max(y)</a:t>
                      </a:r>
                      <a:endParaRPr lang="en-US" sz="1200" b="0" i="0" u="none" strike="noStrike" dirty="0">
                        <a:solidFill>
                          <a:srgbClr val="000000"/>
                        </a:solidFill>
                        <a:effectLst/>
                        <a:latin typeface="新細明體" charset="-120"/>
                      </a:endParaRPr>
                    </a:p>
                  </a:txBody>
                  <a:tcPr marL="6350" marR="6350" marT="6350" marB="0" anchor="b"/>
                </a:tc>
                <a:tc>
                  <a:txBody>
                    <a:bodyPr/>
                    <a:lstStyle/>
                    <a:p>
                      <a:pPr algn="r" fontAlgn="b"/>
                      <a:r>
                        <a:rPr lang="is-IS" sz="1200" u="none" strike="noStrike">
                          <a:effectLst/>
                        </a:rPr>
                        <a:t>264.4306325</a:t>
                      </a:r>
                      <a:endParaRPr lang="is-IS"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06"/>
                  </a:ext>
                </a:extLst>
              </a:tr>
              <a:tr h="232934">
                <a:tc>
                  <a:txBody>
                    <a:bodyPr/>
                    <a:lstStyle/>
                    <a:p>
                      <a:pPr algn="l" fontAlgn="b"/>
                      <a:r>
                        <a:rPr lang="en-US" sz="1200" u="none" strike="noStrike">
                          <a:effectLst/>
                        </a:rPr>
                        <a:t>max(z)</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is-IS" sz="1200" u="none" strike="noStrike">
                          <a:effectLst/>
                        </a:rPr>
                        <a:t>415.8009428</a:t>
                      </a:r>
                      <a:endParaRPr lang="is-IS"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07"/>
                  </a:ext>
                </a:extLst>
              </a:tr>
              <a:tr h="232934">
                <a:tc>
                  <a:txBody>
                    <a:bodyPr/>
                    <a:lstStyle/>
                    <a:p>
                      <a:pPr algn="l" fontAlgn="b"/>
                      <a:r>
                        <a:rPr lang="en-US" sz="1200" u="none" strike="noStrike">
                          <a:effectLst/>
                        </a:rPr>
                        <a:t>min(SVM)</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cs-CZ" sz="1200" u="none" strike="noStrike">
                          <a:effectLst/>
                        </a:rPr>
                        <a:t>23.47689762</a:t>
                      </a:r>
                      <a:endParaRPr lang="cs-CZ"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08"/>
                  </a:ext>
                </a:extLst>
              </a:tr>
              <a:tr h="347413">
                <a:tc>
                  <a:txBody>
                    <a:bodyPr/>
                    <a:lstStyle/>
                    <a:p>
                      <a:pPr algn="l" fontAlgn="b"/>
                      <a:r>
                        <a:rPr lang="en-US" sz="1200" u="none" strike="noStrike">
                          <a:effectLst/>
                        </a:rPr>
                        <a:t>min(x)</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mr-IN" sz="1200" u="none" strike="noStrike">
                          <a:effectLst/>
                        </a:rPr>
                        <a:t>-467.3235691</a:t>
                      </a:r>
                      <a:endParaRPr lang="mr-IN"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09"/>
                  </a:ext>
                </a:extLst>
              </a:tr>
              <a:tr h="347413">
                <a:tc>
                  <a:txBody>
                    <a:bodyPr/>
                    <a:lstStyle/>
                    <a:p>
                      <a:pPr algn="l" fontAlgn="b"/>
                      <a:r>
                        <a:rPr lang="en-US" sz="1200" u="none" strike="noStrike">
                          <a:effectLst/>
                        </a:rPr>
                        <a:t>min(y)</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is-IS" sz="1200" u="none" strike="noStrike">
                          <a:effectLst/>
                        </a:rPr>
                        <a:t>-172.2181659</a:t>
                      </a:r>
                      <a:endParaRPr lang="is-IS"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10"/>
                  </a:ext>
                </a:extLst>
              </a:tr>
              <a:tr h="347413">
                <a:tc>
                  <a:txBody>
                    <a:bodyPr/>
                    <a:lstStyle/>
                    <a:p>
                      <a:pPr algn="l" fontAlgn="b"/>
                      <a:r>
                        <a:rPr lang="en-US" sz="1200" u="none" strike="noStrike">
                          <a:effectLst/>
                        </a:rPr>
                        <a:t>min(z)</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mr-IN" sz="1200" u="none" strike="noStrike">
                          <a:effectLst/>
                        </a:rPr>
                        <a:t>-618.6605361</a:t>
                      </a:r>
                      <a:endParaRPr lang="mr-IN"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11"/>
                  </a:ext>
                </a:extLst>
              </a:tr>
              <a:tr h="232934">
                <a:tc>
                  <a:txBody>
                    <a:bodyPr/>
                    <a:lstStyle/>
                    <a:p>
                      <a:pPr algn="l" fontAlgn="b"/>
                      <a:r>
                        <a:rPr lang="en-US" sz="1200" u="none" strike="noStrike">
                          <a:effectLst/>
                        </a:rPr>
                        <a:t>std(SVM)</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cs-CZ" sz="1200" u="none" strike="noStrike">
                          <a:effectLst/>
                        </a:rPr>
                        <a:t>422.1894499</a:t>
                      </a:r>
                      <a:endParaRPr lang="cs-CZ"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12"/>
                  </a:ext>
                </a:extLst>
              </a:tr>
              <a:tr h="232934">
                <a:tc>
                  <a:txBody>
                    <a:bodyPr/>
                    <a:lstStyle/>
                    <a:p>
                      <a:pPr algn="l" fontAlgn="b"/>
                      <a:r>
                        <a:rPr lang="en-US" sz="1200" u="none" strike="noStrike">
                          <a:effectLst/>
                        </a:rPr>
                        <a:t>std(x)</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nb-NO" sz="1200" u="none" strike="noStrike">
                          <a:effectLst/>
                        </a:rPr>
                        <a:t>525.8459514</a:t>
                      </a:r>
                      <a:endParaRPr lang="nb-NO"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13"/>
                  </a:ext>
                </a:extLst>
              </a:tr>
              <a:tr h="232934">
                <a:tc>
                  <a:txBody>
                    <a:bodyPr/>
                    <a:lstStyle/>
                    <a:p>
                      <a:pPr algn="l" fontAlgn="b"/>
                      <a:r>
                        <a:rPr lang="en-US" sz="1200" u="none" strike="noStrike">
                          <a:effectLst/>
                        </a:rPr>
                        <a:t>std(y)</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hr-HR" sz="1200" u="none" strike="noStrike">
                          <a:effectLst/>
                        </a:rPr>
                        <a:t>51.88509981</a:t>
                      </a:r>
                      <a:endParaRPr lang="hr-HR"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14"/>
                  </a:ext>
                </a:extLst>
              </a:tr>
              <a:tr h="232934">
                <a:tc>
                  <a:txBody>
                    <a:bodyPr/>
                    <a:lstStyle/>
                    <a:p>
                      <a:pPr algn="l" fontAlgn="b"/>
                      <a:r>
                        <a:rPr lang="en-US" sz="1200" u="none" strike="noStrike">
                          <a:effectLst/>
                        </a:rPr>
                        <a:t>std(z)</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hr-HR" sz="1200" u="none" strike="noStrike">
                          <a:effectLst/>
                        </a:rPr>
                        <a:t>137.2740349</a:t>
                      </a:r>
                      <a:endParaRPr lang="hr-HR"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15"/>
                  </a:ext>
                </a:extLst>
              </a:tr>
              <a:tr h="232934">
                <a:tc>
                  <a:txBody>
                    <a:bodyPr/>
                    <a:lstStyle/>
                    <a:p>
                      <a:pPr algn="l" fontAlgn="b"/>
                      <a:r>
                        <a:rPr lang="en-US" sz="1200" u="none" strike="noStrike">
                          <a:effectLst/>
                        </a:rPr>
                        <a:t>mean(Peaks)</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hr-HR" sz="1200" u="none" strike="noStrike" dirty="0">
                          <a:effectLst/>
                        </a:rPr>
                        <a:t>1313.458669</a:t>
                      </a:r>
                      <a:endParaRPr lang="hr-HR" sz="1200" b="0" i="0" u="none" strike="noStrike" dirty="0">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16"/>
                  </a:ext>
                </a:extLst>
              </a:tr>
            </a:tbl>
          </a:graphicData>
        </a:graphic>
      </p:graphicFrame>
      <p:sp>
        <p:nvSpPr>
          <p:cNvPr id="4" name="投影片編號版面配置區 3">
            <a:extLst>
              <a:ext uri="{FF2B5EF4-FFF2-40B4-BE49-F238E27FC236}">
                <a16:creationId xmlns:a16="http://schemas.microsoft.com/office/drawing/2014/main" id="{365F5AD9-F761-5140-B5CC-0EC359E799D7}"/>
              </a:ext>
            </a:extLst>
          </p:cNvPr>
          <p:cNvSpPr>
            <a:spLocks noGrp="1"/>
          </p:cNvSpPr>
          <p:nvPr>
            <p:ph type="sldNum" sz="quarter" idx="11"/>
          </p:nvPr>
        </p:nvSpPr>
        <p:spPr/>
        <p:txBody>
          <a:bodyPr/>
          <a:lstStyle/>
          <a:p>
            <a:fld id="{CE58CB1E-F828-4F11-99E0-327109AF9DA4}" type="slidenum">
              <a:rPr lang="de-DE" smtClean="0">
                <a:solidFill>
                  <a:prstClr val="black"/>
                </a:solidFill>
              </a:rPr>
              <a:pPr/>
              <a:t>7</a:t>
            </a:fld>
            <a:endParaRPr lang="de-DE" dirty="0">
              <a:solidFill>
                <a:prstClr val="black"/>
              </a:solidFill>
            </a:endParaRPr>
          </a:p>
        </p:txBody>
      </p:sp>
    </p:spTree>
    <p:extLst>
      <p:ext uri="{BB962C8B-B14F-4D97-AF65-F5344CB8AC3E}">
        <p14:creationId xmlns:p14="http://schemas.microsoft.com/office/powerpoint/2010/main" val="946555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25451" y="1126183"/>
            <a:ext cx="11345332" cy="428297"/>
          </a:xfrm>
        </p:spPr>
        <p:txBody>
          <a:bodyPr/>
          <a:lstStyle/>
          <a:p>
            <a:pPr>
              <a:lnSpc>
                <a:spcPct val="100000"/>
              </a:lnSpc>
            </a:pPr>
            <a:r>
              <a:rPr lang="en-AU" dirty="0"/>
              <a:t>Concept design in </a:t>
            </a:r>
            <a:r>
              <a:rPr lang="en-AU" dirty="0" err="1"/>
              <a:t>Matlab</a:t>
            </a:r>
            <a:r>
              <a:rPr lang="en-AU" dirty="0"/>
              <a:t> </a:t>
            </a:r>
            <a:r>
              <a:rPr lang="mr-IN" dirty="0"/>
              <a:t>–</a:t>
            </a:r>
            <a:r>
              <a:rPr lang="en-AU" dirty="0"/>
              <a:t> Data analysis</a:t>
            </a:r>
            <a:br>
              <a:rPr lang="en-AU" dirty="0"/>
            </a:br>
            <a:endParaRPr lang="en-AU" dirty="0"/>
          </a:p>
        </p:txBody>
      </p:sp>
      <p:sp>
        <p:nvSpPr>
          <p:cNvPr id="3" name="Inhaltsplatzhalter 2"/>
          <p:cNvSpPr>
            <a:spLocks noGrp="1"/>
          </p:cNvSpPr>
          <p:nvPr>
            <p:ph idx="10"/>
          </p:nvPr>
        </p:nvSpPr>
        <p:spPr>
          <a:xfrm>
            <a:off x="425450" y="1978720"/>
            <a:ext cx="5371667" cy="4275123"/>
          </a:xfrm>
        </p:spPr>
        <p:txBody>
          <a:bodyPr/>
          <a:lstStyle/>
          <a:p>
            <a:pPr marL="342900" indent="-342900">
              <a:buFont typeface="Arial" charset="0"/>
              <a:buChar char="•"/>
            </a:pPr>
            <a:r>
              <a:rPr lang="en-GB" dirty="0"/>
              <a:t>Feature vector represents the corresponding time series of motion data</a:t>
            </a:r>
          </a:p>
          <a:p>
            <a:pPr marL="342900" indent="-342900">
              <a:buFont typeface="Arial" charset="0"/>
              <a:buChar char="•"/>
            </a:pPr>
            <a:r>
              <a:rPr lang="en-GB" dirty="0"/>
              <a:t>The length of the time series can be arbitrary</a:t>
            </a:r>
          </a:p>
          <a:p>
            <a:pPr marL="342900" indent="-342900">
              <a:buFont typeface="Arial" charset="0"/>
              <a:buChar char="•"/>
            </a:pPr>
            <a:r>
              <a:rPr lang="en-GB" b="1" dirty="0"/>
              <a:t>Our approach:</a:t>
            </a:r>
            <a:br>
              <a:rPr lang="en-GB" dirty="0"/>
            </a:br>
            <a:r>
              <a:rPr lang="en-GB" dirty="0"/>
              <a:t>1. Split training data into short sequences</a:t>
            </a:r>
            <a:br>
              <a:rPr lang="en-GB" dirty="0"/>
            </a:br>
            <a:r>
              <a:rPr lang="en-GB" dirty="0"/>
              <a:t>2. Evaluate feature vectors</a:t>
            </a:r>
            <a:br>
              <a:rPr lang="en-GB" dirty="0"/>
            </a:br>
            <a:r>
              <a:rPr lang="en-GB" dirty="0"/>
              <a:t>3. Train the model</a:t>
            </a:r>
          </a:p>
          <a:p>
            <a:pPr marL="342900" indent="-342900">
              <a:buFont typeface="Arial" charset="0"/>
              <a:buChar char="•"/>
            </a:pPr>
            <a:endParaRPr lang="en-GB" dirty="0"/>
          </a:p>
          <a:p>
            <a:pPr marL="342900" indent="-342900">
              <a:buFont typeface="Arial" charset="0"/>
              <a:buChar char="•"/>
            </a:pPr>
            <a:endParaRPr lang="en-GB" dirty="0"/>
          </a:p>
        </p:txBody>
      </p:sp>
      <p:graphicFrame>
        <p:nvGraphicFramePr>
          <p:cNvPr id="2" name="表格 1"/>
          <p:cNvGraphicFramePr>
            <a:graphicFrameLocks noGrp="1"/>
          </p:cNvGraphicFramePr>
          <p:nvPr/>
        </p:nvGraphicFramePr>
        <p:xfrm>
          <a:off x="7623082" y="1978720"/>
          <a:ext cx="2319908" cy="4259611"/>
        </p:xfrm>
        <a:graphic>
          <a:graphicData uri="http://schemas.openxmlformats.org/drawingml/2006/table">
            <a:tbl>
              <a:tblPr>
                <a:tableStyleId>{F5AB1C69-6EDB-4FF4-983F-18BD219EF322}</a:tableStyleId>
              </a:tblPr>
              <a:tblGrid>
                <a:gridCol w="1159954">
                  <a:extLst>
                    <a:ext uri="{9D8B030D-6E8A-4147-A177-3AD203B41FA5}">
                      <a16:colId xmlns:a16="http://schemas.microsoft.com/office/drawing/2014/main" val="20000"/>
                    </a:ext>
                  </a:extLst>
                </a:gridCol>
                <a:gridCol w="1159954">
                  <a:extLst>
                    <a:ext uri="{9D8B030D-6E8A-4147-A177-3AD203B41FA5}">
                      <a16:colId xmlns:a16="http://schemas.microsoft.com/office/drawing/2014/main" val="20001"/>
                    </a:ext>
                  </a:extLst>
                </a:gridCol>
              </a:tblGrid>
              <a:tr h="181754">
                <a:tc>
                  <a:txBody>
                    <a:bodyPr/>
                    <a:lstStyle/>
                    <a:p>
                      <a:pPr algn="l" fontAlgn="b"/>
                      <a:r>
                        <a:rPr lang="en-US" sz="1200" u="none" strike="noStrike">
                          <a:effectLst/>
                        </a:rPr>
                        <a:t>mean(SVM)</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nb-NO" sz="1200" u="none" strike="noStrike">
                          <a:effectLst/>
                        </a:rPr>
                        <a:t>451.702809</a:t>
                      </a:r>
                      <a:endParaRPr lang="nb-NO"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00"/>
                  </a:ext>
                </a:extLst>
              </a:tr>
              <a:tr h="232934">
                <a:tc>
                  <a:txBody>
                    <a:bodyPr/>
                    <a:lstStyle/>
                    <a:p>
                      <a:pPr algn="l" fontAlgn="b"/>
                      <a:r>
                        <a:rPr lang="en-US" sz="1200" u="none" strike="noStrike" dirty="0">
                          <a:effectLst/>
                        </a:rPr>
                        <a:t>mean(x)</a:t>
                      </a:r>
                      <a:endParaRPr lang="en-US" sz="1200" b="0" i="0" u="none" strike="noStrike" dirty="0">
                        <a:solidFill>
                          <a:srgbClr val="000000"/>
                        </a:solidFill>
                        <a:effectLst/>
                        <a:latin typeface="新細明體" charset="-120"/>
                      </a:endParaRPr>
                    </a:p>
                  </a:txBody>
                  <a:tcPr marL="6350" marR="6350" marT="6350" marB="0" anchor="b"/>
                </a:tc>
                <a:tc>
                  <a:txBody>
                    <a:bodyPr/>
                    <a:lstStyle/>
                    <a:p>
                      <a:pPr algn="r" fontAlgn="b"/>
                      <a:r>
                        <a:rPr lang="hr-HR" sz="1200" u="none" strike="noStrike">
                          <a:effectLst/>
                        </a:rPr>
                        <a:t>334.6011986</a:t>
                      </a:r>
                      <a:endParaRPr lang="hr-HR"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01"/>
                  </a:ext>
                </a:extLst>
              </a:tr>
              <a:tr h="232934">
                <a:tc>
                  <a:txBody>
                    <a:bodyPr/>
                    <a:lstStyle/>
                    <a:p>
                      <a:pPr algn="l" fontAlgn="b"/>
                      <a:r>
                        <a:rPr lang="en-US" sz="1200" u="none" strike="noStrike">
                          <a:effectLst/>
                        </a:rPr>
                        <a:t>mean(y)</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is-IS" sz="1200" u="none" strike="noStrike">
                          <a:effectLst/>
                        </a:rPr>
                        <a:t>1.479196048</a:t>
                      </a:r>
                      <a:endParaRPr lang="is-IS"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02"/>
                  </a:ext>
                </a:extLst>
              </a:tr>
              <a:tr h="232934">
                <a:tc>
                  <a:txBody>
                    <a:bodyPr/>
                    <a:lstStyle/>
                    <a:p>
                      <a:pPr algn="l" fontAlgn="b"/>
                      <a:r>
                        <a:rPr lang="en-US" sz="1200" u="none" strike="noStrike">
                          <a:effectLst/>
                        </a:rPr>
                        <a:t>mean(z)</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mr-IN" sz="1200" u="none" strike="noStrike">
                          <a:effectLst/>
                        </a:rPr>
                        <a:t>-88.33209837</a:t>
                      </a:r>
                      <a:endParaRPr lang="mr-IN"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03"/>
                  </a:ext>
                </a:extLst>
              </a:tr>
              <a:tr h="232934">
                <a:tc>
                  <a:txBody>
                    <a:bodyPr/>
                    <a:lstStyle/>
                    <a:p>
                      <a:pPr algn="l" fontAlgn="b"/>
                      <a:r>
                        <a:rPr lang="en-US" sz="1200" u="none" strike="noStrike">
                          <a:effectLst/>
                        </a:rPr>
                        <a:t>max(SVM)</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hr-HR" sz="1200" u="none" strike="noStrike">
                          <a:effectLst/>
                        </a:rPr>
                        <a:t>1443.532031</a:t>
                      </a:r>
                      <a:endParaRPr lang="hr-HR"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04"/>
                  </a:ext>
                </a:extLst>
              </a:tr>
              <a:tr h="232934">
                <a:tc>
                  <a:txBody>
                    <a:bodyPr/>
                    <a:lstStyle/>
                    <a:p>
                      <a:pPr algn="l" fontAlgn="b"/>
                      <a:r>
                        <a:rPr lang="en-US" sz="1200" u="none" strike="noStrike">
                          <a:effectLst/>
                        </a:rPr>
                        <a:t>max(x)</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is-IS" sz="1200" u="none" strike="noStrike">
                          <a:effectLst/>
                        </a:rPr>
                        <a:t>1571.479894</a:t>
                      </a:r>
                      <a:endParaRPr lang="is-IS"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05"/>
                  </a:ext>
                </a:extLst>
              </a:tr>
              <a:tr h="232934">
                <a:tc>
                  <a:txBody>
                    <a:bodyPr/>
                    <a:lstStyle/>
                    <a:p>
                      <a:pPr algn="l" fontAlgn="b"/>
                      <a:r>
                        <a:rPr lang="en-US" sz="1200" u="none" strike="noStrike" dirty="0">
                          <a:effectLst/>
                        </a:rPr>
                        <a:t>max(y)</a:t>
                      </a:r>
                      <a:endParaRPr lang="en-US" sz="1200" b="0" i="0" u="none" strike="noStrike" dirty="0">
                        <a:solidFill>
                          <a:srgbClr val="000000"/>
                        </a:solidFill>
                        <a:effectLst/>
                        <a:latin typeface="新細明體" charset="-120"/>
                      </a:endParaRPr>
                    </a:p>
                  </a:txBody>
                  <a:tcPr marL="6350" marR="6350" marT="6350" marB="0" anchor="b"/>
                </a:tc>
                <a:tc>
                  <a:txBody>
                    <a:bodyPr/>
                    <a:lstStyle/>
                    <a:p>
                      <a:pPr algn="r" fontAlgn="b"/>
                      <a:r>
                        <a:rPr lang="is-IS" sz="1200" u="none" strike="noStrike">
                          <a:effectLst/>
                        </a:rPr>
                        <a:t>264.4306325</a:t>
                      </a:r>
                      <a:endParaRPr lang="is-IS"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06"/>
                  </a:ext>
                </a:extLst>
              </a:tr>
              <a:tr h="232934">
                <a:tc>
                  <a:txBody>
                    <a:bodyPr/>
                    <a:lstStyle/>
                    <a:p>
                      <a:pPr algn="l" fontAlgn="b"/>
                      <a:r>
                        <a:rPr lang="en-US" sz="1200" u="none" strike="noStrike">
                          <a:effectLst/>
                        </a:rPr>
                        <a:t>max(z)</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is-IS" sz="1200" u="none" strike="noStrike">
                          <a:effectLst/>
                        </a:rPr>
                        <a:t>415.8009428</a:t>
                      </a:r>
                      <a:endParaRPr lang="is-IS"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07"/>
                  </a:ext>
                </a:extLst>
              </a:tr>
              <a:tr h="232934">
                <a:tc>
                  <a:txBody>
                    <a:bodyPr/>
                    <a:lstStyle/>
                    <a:p>
                      <a:pPr algn="l" fontAlgn="b"/>
                      <a:r>
                        <a:rPr lang="en-US" sz="1200" u="none" strike="noStrike">
                          <a:effectLst/>
                        </a:rPr>
                        <a:t>min(SVM)</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cs-CZ" sz="1200" u="none" strike="noStrike">
                          <a:effectLst/>
                        </a:rPr>
                        <a:t>23.47689762</a:t>
                      </a:r>
                      <a:endParaRPr lang="cs-CZ"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08"/>
                  </a:ext>
                </a:extLst>
              </a:tr>
              <a:tr h="347413">
                <a:tc>
                  <a:txBody>
                    <a:bodyPr/>
                    <a:lstStyle/>
                    <a:p>
                      <a:pPr algn="l" fontAlgn="b"/>
                      <a:r>
                        <a:rPr lang="en-US" sz="1200" u="none" strike="noStrike">
                          <a:effectLst/>
                        </a:rPr>
                        <a:t>min(x)</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mr-IN" sz="1200" u="none" strike="noStrike">
                          <a:effectLst/>
                        </a:rPr>
                        <a:t>-467.3235691</a:t>
                      </a:r>
                      <a:endParaRPr lang="mr-IN"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09"/>
                  </a:ext>
                </a:extLst>
              </a:tr>
              <a:tr h="347413">
                <a:tc>
                  <a:txBody>
                    <a:bodyPr/>
                    <a:lstStyle/>
                    <a:p>
                      <a:pPr algn="l" fontAlgn="b"/>
                      <a:r>
                        <a:rPr lang="en-US" sz="1200" u="none" strike="noStrike">
                          <a:effectLst/>
                        </a:rPr>
                        <a:t>min(y)</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is-IS" sz="1200" u="none" strike="noStrike">
                          <a:effectLst/>
                        </a:rPr>
                        <a:t>-172.2181659</a:t>
                      </a:r>
                      <a:endParaRPr lang="is-IS"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10"/>
                  </a:ext>
                </a:extLst>
              </a:tr>
              <a:tr h="347413">
                <a:tc>
                  <a:txBody>
                    <a:bodyPr/>
                    <a:lstStyle/>
                    <a:p>
                      <a:pPr algn="l" fontAlgn="b"/>
                      <a:r>
                        <a:rPr lang="en-US" sz="1200" u="none" strike="noStrike">
                          <a:effectLst/>
                        </a:rPr>
                        <a:t>min(z)</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mr-IN" sz="1200" u="none" strike="noStrike">
                          <a:effectLst/>
                        </a:rPr>
                        <a:t>-618.6605361</a:t>
                      </a:r>
                      <a:endParaRPr lang="mr-IN"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11"/>
                  </a:ext>
                </a:extLst>
              </a:tr>
              <a:tr h="232934">
                <a:tc>
                  <a:txBody>
                    <a:bodyPr/>
                    <a:lstStyle/>
                    <a:p>
                      <a:pPr algn="l" fontAlgn="b"/>
                      <a:r>
                        <a:rPr lang="en-US" sz="1200" u="none" strike="noStrike">
                          <a:effectLst/>
                        </a:rPr>
                        <a:t>std(SVM)</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cs-CZ" sz="1200" u="none" strike="noStrike">
                          <a:effectLst/>
                        </a:rPr>
                        <a:t>422.1894499</a:t>
                      </a:r>
                      <a:endParaRPr lang="cs-CZ"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12"/>
                  </a:ext>
                </a:extLst>
              </a:tr>
              <a:tr h="232934">
                <a:tc>
                  <a:txBody>
                    <a:bodyPr/>
                    <a:lstStyle/>
                    <a:p>
                      <a:pPr algn="l" fontAlgn="b"/>
                      <a:r>
                        <a:rPr lang="en-US" sz="1200" u="none" strike="noStrike">
                          <a:effectLst/>
                        </a:rPr>
                        <a:t>std(x)</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nb-NO" sz="1200" u="none" strike="noStrike">
                          <a:effectLst/>
                        </a:rPr>
                        <a:t>525.8459514</a:t>
                      </a:r>
                      <a:endParaRPr lang="nb-NO"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13"/>
                  </a:ext>
                </a:extLst>
              </a:tr>
              <a:tr h="232934">
                <a:tc>
                  <a:txBody>
                    <a:bodyPr/>
                    <a:lstStyle/>
                    <a:p>
                      <a:pPr algn="l" fontAlgn="b"/>
                      <a:r>
                        <a:rPr lang="en-US" sz="1200" u="none" strike="noStrike">
                          <a:effectLst/>
                        </a:rPr>
                        <a:t>std(y)</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hr-HR" sz="1200" u="none" strike="noStrike">
                          <a:effectLst/>
                        </a:rPr>
                        <a:t>51.88509981</a:t>
                      </a:r>
                      <a:endParaRPr lang="hr-HR"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14"/>
                  </a:ext>
                </a:extLst>
              </a:tr>
              <a:tr h="232934">
                <a:tc>
                  <a:txBody>
                    <a:bodyPr/>
                    <a:lstStyle/>
                    <a:p>
                      <a:pPr algn="l" fontAlgn="b"/>
                      <a:r>
                        <a:rPr lang="en-US" sz="1200" u="none" strike="noStrike">
                          <a:effectLst/>
                        </a:rPr>
                        <a:t>std(z)</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hr-HR" sz="1200" u="none" strike="noStrike">
                          <a:effectLst/>
                        </a:rPr>
                        <a:t>137.2740349</a:t>
                      </a:r>
                      <a:endParaRPr lang="hr-HR" sz="1200" b="0" i="0" u="none" strike="noStrike">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15"/>
                  </a:ext>
                </a:extLst>
              </a:tr>
              <a:tr h="232934">
                <a:tc>
                  <a:txBody>
                    <a:bodyPr/>
                    <a:lstStyle/>
                    <a:p>
                      <a:pPr algn="l" fontAlgn="b"/>
                      <a:r>
                        <a:rPr lang="en-US" sz="1200" u="none" strike="noStrike">
                          <a:effectLst/>
                        </a:rPr>
                        <a:t>mean(Peaks)</a:t>
                      </a:r>
                      <a:endParaRPr lang="en-US" sz="1200" b="0" i="0" u="none" strike="noStrike">
                        <a:solidFill>
                          <a:srgbClr val="000000"/>
                        </a:solidFill>
                        <a:effectLst/>
                        <a:latin typeface="新細明體" charset="-120"/>
                      </a:endParaRPr>
                    </a:p>
                  </a:txBody>
                  <a:tcPr marL="6350" marR="6350" marT="6350" marB="0" anchor="b"/>
                </a:tc>
                <a:tc>
                  <a:txBody>
                    <a:bodyPr/>
                    <a:lstStyle/>
                    <a:p>
                      <a:pPr algn="r" fontAlgn="b"/>
                      <a:r>
                        <a:rPr lang="hr-HR" sz="1200" u="none" strike="noStrike" dirty="0">
                          <a:effectLst/>
                        </a:rPr>
                        <a:t>1313.458669</a:t>
                      </a:r>
                      <a:endParaRPr lang="hr-HR" sz="1200" b="0" i="0" u="none" strike="noStrike" dirty="0">
                        <a:solidFill>
                          <a:srgbClr val="000000"/>
                        </a:solidFill>
                        <a:effectLst/>
                        <a:latin typeface="新細明體" charset="-120"/>
                      </a:endParaRPr>
                    </a:p>
                  </a:txBody>
                  <a:tcPr marL="6350" marR="6350" marT="6350" marB="0" anchor="b"/>
                </a:tc>
                <a:extLst>
                  <a:ext uri="{0D108BD9-81ED-4DB2-BD59-A6C34878D82A}">
                    <a16:rowId xmlns:a16="http://schemas.microsoft.com/office/drawing/2014/main" val="10016"/>
                  </a:ext>
                </a:extLst>
              </a:tr>
            </a:tbl>
          </a:graphicData>
        </a:graphic>
      </p:graphicFrame>
      <p:sp>
        <p:nvSpPr>
          <p:cNvPr id="4" name="投影片編號版面配置區 3">
            <a:extLst>
              <a:ext uri="{FF2B5EF4-FFF2-40B4-BE49-F238E27FC236}">
                <a16:creationId xmlns:a16="http://schemas.microsoft.com/office/drawing/2014/main" id="{24A1E4F4-0F44-E549-82DC-E7778A449562}"/>
              </a:ext>
            </a:extLst>
          </p:cNvPr>
          <p:cNvSpPr>
            <a:spLocks noGrp="1"/>
          </p:cNvSpPr>
          <p:nvPr>
            <p:ph type="sldNum" sz="quarter" idx="11"/>
          </p:nvPr>
        </p:nvSpPr>
        <p:spPr/>
        <p:txBody>
          <a:bodyPr/>
          <a:lstStyle/>
          <a:p>
            <a:fld id="{CE58CB1E-F828-4F11-99E0-327109AF9DA4}" type="slidenum">
              <a:rPr lang="de-DE" smtClean="0">
                <a:solidFill>
                  <a:prstClr val="black"/>
                </a:solidFill>
              </a:rPr>
              <a:pPr/>
              <a:t>8</a:t>
            </a:fld>
            <a:endParaRPr lang="de-DE" dirty="0">
              <a:solidFill>
                <a:prstClr val="black"/>
              </a:solidFill>
            </a:endParaRPr>
          </a:p>
        </p:txBody>
      </p:sp>
    </p:spTree>
    <p:extLst>
      <p:ext uri="{BB962C8B-B14F-4D97-AF65-F5344CB8AC3E}">
        <p14:creationId xmlns:p14="http://schemas.microsoft.com/office/powerpoint/2010/main" val="773524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25451" y="1126183"/>
            <a:ext cx="11345332" cy="428297"/>
          </a:xfrm>
        </p:spPr>
        <p:txBody>
          <a:bodyPr/>
          <a:lstStyle/>
          <a:p>
            <a:pPr>
              <a:lnSpc>
                <a:spcPct val="100000"/>
              </a:lnSpc>
            </a:pPr>
            <a:r>
              <a:rPr lang="en-AU" dirty="0"/>
              <a:t>Concept design in </a:t>
            </a:r>
            <a:r>
              <a:rPr lang="en-AU" dirty="0" err="1"/>
              <a:t>Matlab</a:t>
            </a:r>
            <a:r>
              <a:rPr lang="en-AU" dirty="0"/>
              <a:t> </a:t>
            </a:r>
            <a:r>
              <a:rPr lang="mr-IN" dirty="0"/>
              <a:t>–</a:t>
            </a:r>
            <a:r>
              <a:rPr lang="en-AU" dirty="0"/>
              <a:t> Model design</a:t>
            </a:r>
            <a:br>
              <a:rPr lang="en-AU" dirty="0"/>
            </a:br>
            <a:endParaRPr lang="en-AU" dirty="0"/>
          </a:p>
        </p:txBody>
      </p:sp>
      <p:sp>
        <p:nvSpPr>
          <p:cNvPr id="3" name="Inhaltsplatzhalter 2"/>
          <p:cNvSpPr>
            <a:spLocks noGrp="1"/>
          </p:cNvSpPr>
          <p:nvPr>
            <p:ph idx="10"/>
          </p:nvPr>
        </p:nvSpPr>
        <p:spPr>
          <a:xfrm>
            <a:off x="425450" y="1978720"/>
            <a:ext cx="6721074" cy="4275123"/>
          </a:xfrm>
        </p:spPr>
        <p:txBody>
          <a:bodyPr/>
          <a:lstStyle/>
          <a:p>
            <a:pPr marL="342900" indent="-342900">
              <a:buFont typeface="Arial" charset="0"/>
              <a:buChar char="•"/>
            </a:pPr>
            <a:r>
              <a:rPr lang="en-GB" dirty="0"/>
              <a:t>Former plan: </a:t>
            </a:r>
            <a:br>
              <a:rPr lang="en-GB" dirty="0"/>
            </a:br>
            <a:r>
              <a:rPr lang="en-GB" dirty="0"/>
              <a:t>- Train a decision tree using MATLAB </a:t>
            </a:r>
            <a:r>
              <a:rPr lang="en-GB" altLang="zh-TW" dirty="0"/>
              <a:t>Statistics and Machine Learning Toolbox</a:t>
            </a:r>
          </a:p>
          <a:p>
            <a:pPr marL="342900" indent="-342900">
              <a:buFont typeface="Arial" charset="0"/>
              <a:buChar char="•"/>
            </a:pPr>
            <a:r>
              <a:rPr lang="en-GB" dirty="0"/>
              <a:t>Problem:</a:t>
            </a:r>
            <a:br>
              <a:rPr lang="en-GB" dirty="0"/>
            </a:br>
            <a:r>
              <a:rPr lang="en-GB" dirty="0"/>
              <a:t>- Good prediction results , but</a:t>
            </a:r>
            <a:br>
              <a:rPr lang="en-GB" dirty="0"/>
            </a:br>
            <a:r>
              <a:rPr lang="en-GB" dirty="0"/>
              <a:t>- Loading the trained tree into generated C code: not possible </a:t>
            </a:r>
          </a:p>
          <a:p>
            <a:pPr marL="342900" indent="-342900">
              <a:buFont typeface="Arial" charset="0"/>
              <a:buChar char="•"/>
            </a:pPr>
            <a:r>
              <a:rPr lang="en-GB" dirty="0"/>
              <a:t>Plan B: </a:t>
            </a:r>
            <a:br>
              <a:rPr lang="en-GB" dirty="0"/>
            </a:br>
            <a:r>
              <a:rPr lang="en-GB" dirty="0"/>
              <a:t>- Train a Neural network using </a:t>
            </a:r>
            <a:r>
              <a:rPr lang="en-GB" dirty="0" err="1"/>
              <a:t>Tensorflow</a:t>
            </a:r>
            <a:r>
              <a:rPr lang="en-GB" dirty="0"/>
              <a:t> (in Python)</a:t>
            </a:r>
            <a:br>
              <a:rPr lang="en-GB" dirty="0"/>
            </a:br>
            <a:r>
              <a:rPr lang="en-GB" dirty="0"/>
              <a:t>(</a:t>
            </a:r>
            <a:r>
              <a:rPr lang="en-GB" altLang="zh-TW" dirty="0"/>
              <a:t>An open-source machine learning framework from Google</a:t>
            </a:r>
            <a:r>
              <a:rPr lang="en-GB" dirty="0"/>
              <a:t>)</a:t>
            </a:r>
            <a:br>
              <a:rPr lang="en-GB" dirty="0"/>
            </a:br>
            <a:endParaRPr lang="en-GB" dirty="0"/>
          </a:p>
        </p:txBody>
      </p:sp>
      <p:pic>
        <p:nvPicPr>
          <p:cNvPr id="4" name="圖片 3"/>
          <p:cNvPicPr>
            <a:picLocks noChangeAspect="1"/>
          </p:cNvPicPr>
          <p:nvPr/>
        </p:nvPicPr>
        <p:blipFill>
          <a:blip r:embed="rId3"/>
          <a:stretch>
            <a:fillRect/>
          </a:stretch>
        </p:blipFill>
        <p:spPr>
          <a:xfrm>
            <a:off x="7922704" y="2602453"/>
            <a:ext cx="3933892" cy="3027655"/>
          </a:xfrm>
          <a:prstGeom prst="rect">
            <a:avLst/>
          </a:prstGeom>
        </p:spPr>
      </p:pic>
      <p:sp>
        <p:nvSpPr>
          <p:cNvPr id="2" name="投影片編號版面配置區 1">
            <a:extLst>
              <a:ext uri="{FF2B5EF4-FFF2-40B4-BE49-F238E27FC236}">
                <a16:creationId xmlns:a16="http://schemas.microsoft.com/office/drawing/2014/main" id="{0D03BC31-A778-E74A-9ECA-F877033DA4D5}"/>
              </a:ext>
            </a:extLst>
          </p:cNvPr>
          <p:cNvSpPr>
            <a:spLocks noGrp="1"/>
          </p:cNvSpPr>
          <p:nvPr>
            <p:ph type="sldNum" sz="quarter" idx="11"/>
          </p:nvPr>
        </p:nvSpPr>
        <p:spPr/>
        <p:txBody>
          <a:bodyPr/>
          <a:lstStyle/>
          <a:p>
            <a:fld id="{CE58CB1E-F828-4F11-99E0-327109AF9DA4}" type="slidenum">
              <a:rPr lang="de-DE" smtClean="0">
                <a:solidFill>
                  <a:prstClr val="black"/>
                </a:solidFill>
              </a:rPr>
              <a:pPr/>
              <a:t>9</a:t>
            </a:fld>
            <a:endParaRPr lang="de-DE" dirty="0">
              <a:solidFill>
                <a:prstClr val="black"/>
              </a:solidFill>
            </a:endParaRPr>
          </a:p>
        </p:txBody>
      </p:sp>
    </p:spTree>
    <p:extLst>
      <p:ext uri="{BB962C8B-B14F-4D97-AF65-F5344CB8AC3E}">
        <p14:creationId xmlns:p14="http://schemas.microsoft.com/office/powerpoint/2010/main" val="13331638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cademy Consult Master">
  <a:themeElements>
    <a:clrScheme name="Custom 6">
      <a:dk1>
        <a:srgbClr val="000000"/>
      </a:dk1>
      <a:lt1>
        <a:srgbClr val="FFFFFF"/>
      </a:lt1>
      <a:dk2>
        <a:srgbClr val="0472BF"/>
      </a:dk2>
      <a:lt2>
        <a:srgbClr val="878787"/>
      </a:lt2>
      <a:accent1>
        <a:srgbClr val="E6E6E6"/>
      </a:accent1>
      <a:accent2>
        <a:srgbClr val="4F4F4F"/>
      </a:accent2>
      <a:accent3>
        <a:srgbClr val="FFC000"/>
      </a:accent3>
      <a:accent4>
        <a:srgbClr val="00B050"/>
      </a:accent4>
      <a:accent5>
        <a:srgbClr val="0372BF"/>
      </a:accent5>
      <a:accent6>
        <a:srgbClr val="7030A0"/>
      </a:accent6>
      <a:hlink>
        <a:srgbClr val="0472BF"/>
      </a:hlink>
      <a:folHlink>
        <a:srgbClr val="7030A0"/>
      </a:folHlink>
    </a:clrScheme>
    <a:fontScheme name="Academy Consult">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171450" indent="-171450">
          <a:buClr>
            <a:schemeClr val="tx2"/>
          </a:buClr>
          <a:buFont typeface="Wingdings" panose="05000000000000000000" pitchFamily="2" charset="2"/>
          <a:buChar char="§"/>
          <a:defRPr sz="12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1909</TotalTime>
  <Words>2488</Words>
  <Application>Microsoft Macintosh PowerPoint</Application>
  <PresentationFormat>寬螢幕</PresentationFormat>
  <Paragraphs>313</Paragraphs>
  <Slides>27</Slides>
  <Notes>22</Notes>
  <HiddenSlides>0</HiddenSlides>
  <MMClips>0</MMClips>
  <ScaleCrop>false</ScaleCrop>
  <HeadingPairs>
    <vt:vector size="8" baseType="variant">
      <vt:variant>
        <vt:lpstr>使用字型</vt:lpstr>
      </vt:variant>
      <vt:variant>
        <vt:i4>10</vt:i4>
      </vt:variant>
      <vt:variant>
        <vt:lpstr>佈景主題</vt:lpstr>
      </vt:variant>
      <vt:variant>
        <vt:i4>2</vt:i4>
      </vt:variant>
      <vt:variant>
        <vt:lpstr>內嵌 OLE 伺服程式</vt:lpstr>
      </vt:variant>
      <vt:variant>
        <vt:i4>1</vt:i4>
      </vt:variant>
      <vt:variant>
        <vt:lpstr>投影片標題</vt:lpstr>
      </vt:variant>
      <vt:variant>
        <vt:i4>27</vt:i4>
      </vt:variant>
    </vt:vector>
  </HeadingPairs>
  <TitlesOfParts>
    <vt:vector size="40" baseType="lpstr">
      <vt:lpstr>新細明體</vt:lpstr>
      <vt:lpstr>ＭＳ Ｐゴシック</vt:lpstr>
      <vt:lpstr>Segoe UI Light</vt:lpstr>
      <vt:lpstr>宋体</vt:lpstr>
      <vt:lpstr>Arial</vt:lpstr>
      <vt:lpstr>Calibri</vt:lpstr>
      <vt:lpstr>Cambria Math</vt:lpstr>
      <vt:lpstr>Symbol</vt:lpstr>
      <vt:lpstr>Verdana</vt:lpstr>
      <vt:lpstr>Wingdings</vt:lpstr>
      <vt:lpstr>Academy Consult Master</vt:lpstr>
      <vt:lpstr>Titel 3</vt:lpstr>
      <vt:lpstr>think-cell Folie</vt:lpstr>
      <vt:lpstr>Body Sensor Network Lab  Project Presentation</vt:lpstr>
      <vt:lpstr>Outline</vt:lpstr>
      <vt:lpstr>Concept design in Matlab – Data analysis </vt:lpstr>
      <vt:lpstr>Concept design in Matlab – Data analysis </vt:lpstr>
      <vt:lpstr>Concept design in Matlab – Data analysis </vt:lpstr>
      <vt:lpstr>Concept design in Matlab – Data analysis </vt:lpstr>
      <vt:lpstr>Concept design in Matlab – Data analysis </vt:lpstr>
      <vt:lpstr>Concept design in Matlab – Data analysis </vt:lpstr>
      <vt:lpstr>Concept design in Matlab – Model design </vt:lpstr>
      <vt:lpstr>Model building in Tensorflow – Neural Network Classifier</vt:lpstr>
      <vt:lpstr>Model building in Tensorflow - Neural Network Classifier </vt:lpstr>
      <vt:lpstr>Recognized activities</vt:lpstr>
      <vt:lpstr>Android App development - Backend   </vt:lpstr>
      <vt:lpstr>Android App development - Backend - class FeatureBot  </vt:lpstr>
      <vt:lpstr>Android App development - Backend - class MotionClassifier  </vt:lpstr>
      <vt:lpstr>Android App development - GUI</vt:lpstr>
      <vt:lpstr>Android App development - GUI</vt:lpstr>
      <vt:lpstr>Additional features – Step counting </vt:lpstr>
      <vt:lpstr>Additional features – Step counting </vt:lpstr>
      <vt:lpstr>Additional features – Step counting </vt:lpstr>
      <vt:lpstr>Additional features – Step counting </vt:lpstr>
      <vt:lpstr>Additional features – State stabilisation </vt:lpstr>
      <vt:lpstr>Conclusion – Pros and Cons</vt:lpstr>
      <vt:lpstr>Conclusion – Future work</vt:lpstr>
      <vt:lpstr>Conclusion – Project schedule</vt:lpstr>
      <vt:lpstr>Thank You </vt:lpstr>
      <vt:lpstr>PowerPoint 簡報</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Beike Lu</dc:creator>
  <cp:lastModifiedBy>ga54kub</cp:lastModifiedBy>
  <cp:revision>222</cp:revision>
  <dcterms:created xsi:type="dcterms:W3CDTF">2017-11-30T08:59:21Z</dcterms:created>
  <dcterms:modified xsi:type="dcterms:W3CDTF">2018-02-08T16:27:17Z</dcterms:modified>
</cp:coreProperties>
</file>